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3.xml" ContentType="application/vnd.openxmlformats-officedocument.themeOverride+xml"/>
  <Override PartName="/ppt/charts/chart2.xml" ContentType="application/vnd.openxmlformats-officedocument.drawingml.chart+xml"/>
  <Override PartName="/ppt/theme/themeOverride4.xml" ContentType="application/vnd.openxmlformats-officedocument.themeOverride+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6"/>
  </p:notesMasterIdLst>
  <p:handoutMasterIdLst>
    <p:handoutMasterId r:id="rId47"/>
  </p:handoutMasterIdLst>
  <p:sldIdLst>
    <p:sldId id="279" r:id="rId2"/>
    <p:sldId id="351" r:id="rId3"/>
    <p:sldId id="322" r:id="rId4"/>
    <p:sldId id="349" r:id="rId5"/>
    <p:sldId id="353" r:id="rId6"/>
    <p:sldId id="301" r:id="rId7"/>
    <p:sldId id="302" r:id="rId8"/>
    <p:sldId id="282" r:id="rId9"/>
    <p:sldId id="354" r:id="rId10"/>
    <p:sldId id="304" r:id="rId11"/>
    <p:sldId id="327" r:id="rId12"/>
    <p:sldId id="328" r:id="rId13"/>
    <p:sldId id="307" r:id="rId14"/>
    <p:sldId id="356" r:id="rId15"/>
    <p:sldId id="361" r:id="rId16"/>
    <p:sldId id="363" r:id="rId17"/>
    <p:sldId id="365" r:id="rId18"/>
    <p:sldId id="368" r:id="rId19"/>
    <p:sldId id="369" r:id="rId20"/>
    <p:sldId id="395" r:id="rId21"/>
    <p:sldId id="386" r:id="rId22"/>
    <p:sldId id="383" r:id="rId23"/>
    <p:sldId id="370" r:id="rId24"/>
    <p:sldId id="371" r:id="rId25"/>
    <p:sldId id="372" r:id="rId26"/>
    <p:sldId id="387" r:id="rId27"/>
    <p:sldId id="388" r:id="rId28"/>
    <p:sldId id="373" r:id="rId29"/>
    <p:sldId id="374" r:id="rId30"/>
    <p:sldId id="375" r:id="rId31"/>
    <p:sldId id="376" r:id="rId32"/>
    <p:sldId id="389" r:id="rId33"/>
    <p:sldId id="377" r:id="rId34"/>
    <p:sldId id="390" r:id="rId35"/>
    <p:sldId id="378" r:id="rId36"/>
    <p:sldId id="391" r:id="rId37"/>
    <p:sldId id="392" r:id="rId38"/>
    <p:sldId id="379" r:id="rId39"/>
    <p:sldId id="393" r:id="rId40"/>
    <p:sldId id="380" r:id="rId41"/>
    <p:sldId id="381" r:id="rId42"/>
    <p:sldId id="394" r:id="rId43"/>
    <p:sldId id="357" r:id="rId44"/>
    <p:sldId id="300" r:id="rId45"/>
  </p:sldIdLst>
  <p:sldSz cx="9144000" cy="6858000" type="screen4x3"/>
  <p:notesSz cx="6797675" cy="987425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FFCCCC"/>
    <a:srgbClr val="F8CB90"/>
    <a:srgbClr val="CCFFCC"/>
    <a:srgbClr val="FFCCFF"/>
    <a:srgbClr val="247E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886" autoAdjust="0"/>
  </p:normalViewPr>
  <p:slideViewPr>
    <p:cSldViewPr>
      <p:cViewPr varScale="1">
        <p:scale>
          <a:sx n="163" d="100"/>
          <a:sy n="163" d="100"/>
        </p:scale>
        <p:origin x="1734" y="1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oleObject" Target="&#1050;&#1085;&#1080;&#1075;&#1072;1" TargetMode="External"/><Relationship Id="rId1" Type="http://schemas.openxmlformats.org/officeDocument/2006/relationships/themeOverride" Target="../theme/themeOverride3.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marina_n\Desktop\&#1051;&#1080;&#1089;&#1090;%20Microsoft%20Office%20Excel.xlsx"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589447033118322"/>
          <c:y val="3.5187003703919903E-2"/>
          <c:w val="0.59212984698235438"/>
          <c:h val="0.93335721642981273"/>
        </c:manualLayout>
      </c:layout>
      <c:pieChart>
        <c:varyColors val="1"/>
        <c:ser>
          <c:idx val="0"/>
          <c:order val="0"/>
          <c:dPt>
            <c:idx val="0"/>
            <c:bubble3D val="0"/>
            <c:spPr>
              <a:solidFill>
                <a:srgbClr val="92D050"/>
              </a:solidFill>
            </c:spPr>
            <c:extLst>
              <c:ext xmlns:c16="http://schemas.microsoft.com/office/drawing/2014/chart" uri="{C3380CC4-5D6E-409C-BE32-E72D297353CC}">
                <c16:uniqueId val="{00000001-0A1D-4100-9754-DDC8EF3D46F6}"/>
              </c:ext>
            </c:extLst>
          </c:dPt>
          <c:dPt>
            <c:idx val="1"/>
            <c:bubble3D val="0"/>
            <c:spPr>
              <a:solidFill>
                <a:schemeClr val="accent2">
                  <a:lumMod val="75000"/>
                </a:schemeClr>
              </a:solidFill>
            </c:spPr>
            <c:extLst>
              <c:ext xmlns:c16="http://schemas.microsoft.com/office/drawing/2014/chart" uri="{C3380CC4-5D6E-409C-BE32-E72D297353CC}">
                <c16:uniqueId val="{00000003-0A1D-4100-9754-DDC8EF3D46F6}"/>
              </c:ext>
            </c:extLst>
          </c:dPt>
          <c:dPt>
            <c:idx val="2"/>
            <c:bubble3D val="0"/>
            <c:spPr>
              <a:solidFill>
                <a:srgbClr val="F68E38"/>
              </a:solidFill>
            </c:spPr>
            <c:extLst>
              <c:ext xmlns:c16="http://schemas.microsoft.com/office/drawing/2014/chart" uri="{C3380CC4-5D6E-409C-BE32-E72D297353CC}">
                <c16:uniqueId val="{00000005-0A1D-4100-9754-DDC8EF3D46F6}"/>
              </c:ext>
            </c:extLst>
          </c:dPt>
          <c:dPt>
            <c:idx val="3"/>
            <c:bubble3D val="0"/>
            <c:spPr>
              <a:solidFill>
                <a:schemeClr val="tx2">
                  <a:lumMod val="40000"/>
                  <a:lumOff val="60000"/>
                </a:schemeClr>
              </a:solidFill>
            </c:spPr>
            <c:extLst>
              <c:ext xmlns:c16="http://schemas.microsoft.com/office/drawing/2014/chart" uri="{C3380CC4-5D6E-409C-BE32-E72D297353CC}">
                <c16:uniqueId val="{00000007-0A1D-4100-9754-DDC8EF3D46F6}"/>
              </c:ext>
            </c:extLst>
          </c:dPt>
          <c:dPt>
            <c:idx val="4"/>
            <c:bubble3D val="0"/>
            <c:spPr>
              <a:solidFill>
                <a:schemeClr val="accent3">
                  <a:lumMod val="75000"/>
                </a:schemeClr>
              </a:solidFill>
            </c:spPr>
            <c:extLst>
              <c:ext xmlns:c16="http://schemas.microsoft.com/office/drawing/2014/chart" uri="{C3380CC4-5D6E-409C-BE32-E72D297353CC}">
                <c16:uniqueId val="{00000009-0A1D-4100-9754-DDC8EF3D46F6}"/>
              </c:ext>
            </c:extLst>
          </c:dPt>
          <c:dLbls>
            <c:dLbl>
              <c:idx val="0"/>
              <c:layout>
                <c:manualLayout>
                  <c:x val="7.3972155267772052E-2"/>
                  <c:y val="0"/>
                </c:manualLayout>
              </c:layout>
              <c:tx>
                <c:rich>
                  <a:bodyPr/>
                  <a:lstStyle/>
                  <a:p>
                    <a:pPr>
                      <a:defRPr sz="1400">
                        <a:latin typeface="Constantia" pitchFamily="18" charset="0"/>
                      </a:defRPr>
                    </a:pPr>
                    <a:r>
                      <a:rPr lang="ru-RU" sz="1400"/>
                      <a:t>Другие </a:t>
                    </a:r>
                  </a:p>
                  <a:p>
                    <a:pPr>
                      <a:defRPr sz="1400">
                        <a:latin typeface="Constantia" pitchFamily="18" charset="0"/>
                      </a:defRPr>
                    </a:pPr>
                    <a:r>
                      <a:rPr lang="ru-RU" sz="1400" b="1"/>
                      <a:t>9%</a:t>
                    </a:r>
                  </a:p>
                </c:rich>
              </c:tx>
              <c:sp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A1D-4100-9754-DDC8EF3D46F6}"/>
                </c:ext>
              </c:extLst>
            </c:dLbl>
            <c:dLbl>
              <c:idx val="1"/>
              <c:layout>
                <c:manualLayout>
                  <c:x val="8.9696896423273637E-2"/>
                  <c:y val="8.0138192129125064E-4"/>
                </c:manualLayout>
              </c:layout>
              <c:tx>
                <c:rich>
                  <a:bodyPr/>
                  <a:lstStyle/>
                  <a:p>
                    <a:pPr>
                      <a:defRPr sz="1400">
                        <a:latin typeface="Constantia" pitchFamily="18" charset="0"/>
                      </a:defRPr>
                    </a:pPr>
                    <a:r>
                      <a:rPr lang="ru-RU" sz="1400" dirty="0"/>
                      <a:t>Химическая </a:t>
                    </a:r>
                    <a:r>
                      <a:rPr lang="ru-RU" sz="1400" dirty="0" err="1"/>
                      <a:t>промышлен</a:t>
                    </a:r>
                    <a:r>
                      <a:rPr lang="ru-RU" sz="1400" dirty="0"/>
                      <a:t>-</a:t>
                    </a:r>
                  </a:p>
                  <a:p>
                    <a:pPr>
                      <a:defRPr sz="1400">
                        <a:latin typeface="Constantia" pitchFamily="18" charset="0"/>
                      </a:defRPr>
                    </a:pPr>
                    <a:r>
                      <a:rPr lang="ru-RU" sz="1400" dirty="0" err="1"/>
                      <a:t>ность</a:t>
                    </a:r>
                    <a:endParaRPr lang="ru-RU" sz="1400" dirty="0"/>
                  </a:p>
                  <a:p>
                    <a:pPr>
                      <a:defRPr sz="1400">
                        <a:latin typeface="Constantia" pitchFamily="18" charset="0"/>
                      </a:defRPr>
                    </a:pPr>
                    <a:r>
                      <a:rPr lang="ru-RU" sz="1400" b="1" dirty="0"/>
                      <a:t>6%</a:t>
                    </a:r>
                  </a:p>
                </c:rich>
              </c:tx>
              <c:sp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A1D-4100-9754-DDC8EF3D46F6}"/>
                </c:ext>
              </c:extLst>
            </c:dLbl>
            <c:dLbl>
              <c:idx val="2"/>
              <c:layout>
                <c:manualLayout>
                  <c:x val="3.8654974326524184E-2"/>
                  <c:y val="0.15319442713364284"/>
                </c:manualLayout>
              </c:layout>
              <c:tx>
                <c:rich>
                  <a:bodyPr/>
                  <a:lstStyle/>
                  <a:p>
                    <a:pPr>
                      <a:defRPr sz="1400">
                        <a:latin typeface="Constantia" pitchFamily="18" charset="0"/>
                      </a:defRPr>
                    </a:pPr>
                    <a:r>
                      <a:rPr lang="ru-RU" sz="1300" dirty="0" err="1"/>
                      <a:t>Машиностро-ение</a:t>
                    </a:r>
                    <a:r>
                      <a:rPr lang="ru-RU" sz="1300" dirty="0"/>
                      <a:t> и оборудование </a:t>
                    </a:r>
                    <a:r>
                      <a:rPr lang="ru-RU" sz="1300" b="1" dirty="0"/>
                      <a:t>5%</a:t>
                    </a:r>
                  </a:p>
                </c:rich>
              </c:tx>
              <c:sp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A1D-4100-9754-DDC8EF3D46F6}"/>
                </c:ext>
              </c:extLst>
            </c:dLbl>
            <c:dLbl>
              <c:idx val="3"/>
              <c:layout>
                <c:manualLayout>
                  <c:x val="7.2736483385904167E-3"/>
                  <c:y val="9.3678430654660153E-2"/>
                </c:manualLayout>
              </c:layout>
              <c:tx>
                <c:rich>
                  <a:bodyPr/>
                  <a:lstStyle/>
                  <a:p>
                    <a:pPr>
                      <a:defRPr sz="1400">
                        <a:latin typeface="Constantia" pitchFamily="18" charset="0"/>
                      </a:defRPr>
                    </a:pPr>
                    <a:r>
                      <a:rPr lang="ru-RU" sz="1400"/>
                      <a:t>Металлургия</a:t>
                    </a:r>
                  </a:p>
                  <a:p>
                    <a:pPr>
                      <a:defRPr sz="1400">
                        <a:latin typeface="Constantia" pitchFamily="18" charset="0"/>
                      </a:defRPr>
                    </a:pPr>
                    <a:r>
                      <a:rPr lang="ru-RU" sz="1400" b="1"/>
                      <a:t>11%</a:t>
                    </a:r>
                  </a:p>
                </c:rich>
              </c:tx>
              <c:sp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A1D-4100-9754-DDC8EF3D46F6}"/>
                </c:ext>
              </c:extLst>
            </c:dLbl>
            <c:dLbl>
              <c:idx val="4"/>
              <c:layout>
                <c:manualLayout>
                  <c:x val="-3.9244313210848661E-2"/>
                  <c:y val="-6.2575823855351445E-2"/>
                </c:manualLayout>
              </c:layout>
              <c:tx>
                <c:rich>
                  <a:bodyPr/>
                  <a:lstStyle/>
                  <a:p>
                    <a:pPr>
                      <a:defRPr sz="1400">
                        <a:latin typeface="Constantia" pitchFamily="18" charset="0"/>
                      </a:defRPr>
                    </a:pPr>
                    <a:r>
                      <a:rPr lang="ru-RU" sz="1400"/>
                      <a:t>ТЭК</a:t>
                    </a:r>
                  </a:p>
                  <a:p>
                    <a:pPr>
                      <a:defRPr sz="1400">
                        <a:latin typeface="Constantia" pitchFamily="18" charset="0"/>
                      </a:defRPr>
                    </a:pPr>
                    <a:r>
                      <a:rPr lang="ru-RU" sz="1400" b="1"/>
                      <a:t>69%</a:t>
                    </a:r>
                  </a:p>
                </c:rich>
              </c:tx>
              <c:sp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A1D-4100-9754-DDC8EF3D46F6}"/>
                </c:ext>
              </c:extLst>
            </c:dLbl>
            <c:spPr>
              <a:noFill/>
              <a:ln>
                <a:noFill/>
              </a:ln>
              <a:effectLst/>
            </c:spPr>
            <c:txPr>
              <a:bodyPr/>
              <a:lstStyle/>
              <a:p>
                <a:pPr>
                  <a:defRPr sz="900">
                    <a:latin typeface="Constantia" pitchFamily="18" charset="0"/>
                  </a:defRPr>
                </a:pPr>
                <a:endParaRPr lang="ru-RU"/>
              </a:p>
            </c:txPr>
            <c:showLegendKey val="0"/>
            <c:showVal val="1"/>
            <c:showCatName val="1"/>
            <c:showSerName val="0"/>
            <c:showPercent val="0"/>
            <c:showBubbleSize val="0"/>
            <c:showLeaderLines val="1"/>
            <c:extLst>
              <c:ext xmlns:c15="http://schemas.microsoft.com/office/drawing/2012/chart" uri="{CE6537A1-D6FC-4f65-9D91-7224C49458BB}"/>
            </c:extLst>
          </c:dLbls>
          <c:cat>
            <c:strRef>
              <c:f>Лист1!$B$1:$F$1</c:f>
              <c:strCache>
                <c:ptCount val="5"/>
                <c:pt idx="0">
                  <c:v>Другие</c:v>
                </c:pt>
                <c:pt idx="1">
                  <c:v>Химическая промышленность</c:v>
                </c:pt>
                <c:pt idx="2">
                  <c:v>Машиностроение и оборудование</c:v>
                </c:pt>
                <c:pt idx="3">
                  <c:v>Металлургия</c:v>
                </c:pt>
                <c:pt idx="4">
                  <c:v>ТЭК</c:v>
                </c:pt>
              </c:strCache>
            </c:strRef>
          </c:cat>
          <c:val>
            <c:numRef>
              <c:f>Лист1!$B$2:$F$2</c:f>
              <c:numCache>
                <c:formatCode>0%</c:formatCode>
                <c:ptCount val="5"/>
                <c:pt idx="0">
                  <c:v>9.0000000000000038E-2</c:v>
                </c:pt>
                <c:pt idx="1">
                  <c:v>6.0000000000000039E-2</c:v>
                </c:pt>
                <c:pt idx="2">
                  <c:v>5.000000000000001E-2</c:v>
                </c:pt>
                <c:pt idx="3">
                  <c:v>0.11000000000000001</c:v>
                </c:pt>
                <c:pt idx="4">
                  <c:v>0.69000000000000072</c:v>
                </c:pt>
              </c:numCache>
            </c:numRef>
          </c:val>
          <c:extLst>
            <c:ext xmlns:c16="http://schemas.microsoft.com/office/drawing/2014/chart" uri="{C3380CC4-5D6E-409C-BE32-E72D297353CC}">
              <c16:uniqueId val="{0000000A-0A1D-4100-9754-DDC8EF3D46F6}"/>
            </c:ext>
          </c:extLst>
        </c:ser>
        <c:dLbls>
          <c:showLegendKey val="0"/>
          <c:showVal val="0"/>
          <c:showCatName val="0"/>
          <c:showSerName val="0"/>
          <c:showPercent val="0"/>
          <c:showBubbleSize val="0"/>
          <c:showLeaderLines val="1"/>
        </c:dLbls>
        <c:firstSliceAng val="0"/>
      </c:pieChart>
    </c:plotArea>
    <c:plotVisOnly val="1"/>
    <c:dispBlanksAs val="zero"/>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ru-RU" sz="1200" dirty="0"/>
              <a:t>Динамика стоимости нефти за</a:t>
            </a:r>
            <a:r>
              <a:rPr lang="ru-RU" sz="1200" baseline="0" dirty="0"/>
              <a:t> период 1988-2015 гг.</a:t>
            </a:r>
            <a:r>
              <a:rPr lang="ru-RU" sz="1200" dirty="0"/>
              <a:t> </a:t>
            </a:r>
          </a:p>
          <a:p>
            <a:pPr>
              <a:defRPr/>
            </a:pPr>
            <a:r>
              <a:rPr lang="ru-RU" sz="1200" dirty="0"/>
              <a:t>(долларов США за баррель)</a:t>
            </a:r>
          </a:p>
        </c:rich>
      </c:tx>
      <c:layout>
        <c:manualLayout>
          <c:xMode val="edge"/>
          <c:yMode val="edge"/>
          <c:x val="0.24432361050792337"/>
          <c:y val="2.435470132948191E-2"/>
        </c:manualLayout>
      </c:layout>
      <c:overlay val="0"/>
    </c:title>
    <c:autoTitleDeleted val="0"/>
    <c:plotArea>
      <c:layout>
        <c:manualLayout>
          <c:layoutTarget val="inner"/>
          <c:xMode val="edge"/>
          <c:yMode val="edge"/>
          <c:x val="8.6071741032370933E-2"/>
          <c:y val="0.22313527663592933"/>
          <c:w val="0.88337270341207352"/>
          <c:h val="0.63844572825241663"/>
        </c:manualLayout>
      </c:layout>
      <c:lineChart>
        <c:grouping val="stacked"/>
        <c:varyColors val="0"/>
        <c:ser>
          <c:idx val="0"/>
          <c:order val="0"/>
          <c:marker>
            <c:symbol val="none"/>
          </c:marker>
          <c:cat>
            <c:numRef>
              <c:f>Лист1!$B$5:$P$5</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Лист1!$B$4:$P$4</c:f>
              <c:numCache>
                <c:formatCode>General</c:formatCode>
                <c:ptCount val="15"/>
                <c:pt idx="0">
                  <c:v>24.97</c:v>
                </c:pt>
                <c:pt idx="1">
                  <c:v>18.73</c:v>
                </c:pt>
                <c:pt idx="2">
                  <c:v>28.62</c:v>
                </c:pt>
                <c:pt idx="3">
                  <c:v>29.86</c:v>
                </c:pt>
                <c:pt idx="4">
                  <c:v>39.61</c:v>
                </c:pt>
                <c:pt idx="5">
                  <c:v>56.7</c:v>
                </c:pt>
                <c:pt idx="6">
                  <c:v>62.25</c:v>
                </c:pt>
                <c:pt idx="7">
                  <c:v>91.26</c:v>
                </c:pt>
                <c:pt idx="8">
                  <c:v>43.6</c:v>
                </c:pt>
                <c:pt idx="9">
                  <c:v>75.39</c:v>
                </c:pt>
                <c:pt idx="10">
                  <c:v>92.149999999999991</c:v>
                </c:pt>
                <c:pt idx="11">
                  <c:v>107.52</c:v>
                </c:pt>
                <c:pt idx="12">
                  <c:v>108.86999999999999</c:v>
                </c:pt>
                <c:pt idx="13">
                  <c:v>110.86999999999999</c:v>
                </c:pt>
                <c:pt idx="14">
                  <c:v>59.52</c:v>
                </c:pt>
              </c:numCache>
            </c:numRef>
          </c:val>
          <c:smooth val="0"/>
          <c:extLst>
            <c:ext xmlns:c16="http://schemas.microsoft.com/office/drawing/2014/chart" uri="{C3380CC4-5D6E-409C-BE32-E72D297353CC}">
              <c16:uniqueId val="{00000000-099A-4C36-A9BB-F3765E4BF7BB}"/>
            </c:ext>
          </c:extLst>
        </c:ser>
        <c:dLbls>
          <c:showLegendKey val="0"/>
          <c:showVal val="0"/>
          <c:showCatName val="0"/>
          <c:showSerName val="0"/>
          <c:showPercent val="0"/>
          <c:showBubbleSize val="0"/>
        </c:dLbls>
        <c:smooth val="0"/>
        <c:axId val="101004032"/>
        <c:axId val="101005952"/>
      </c:lineChart>
      <c:catAx>
        <c:axId val="101004032"/>
        <c:scaling>
          <c:orientation val="minMax"/>
        </c:scaling>
        <c:delete val="0"/>
        <c:axPos val="b"/>
        <c:title>
          <c:tx>
            <c:rich>
              <a:bodyPr/>
              <a:lstStyle/>
              <a:p>
                <a:pPr>
                  <a:defRPr/>
                </a:pPr>
                <a:r>
                  <a:rPr lang="ru-RU" b="0" i="1"/>
                  <a:t>Источник: </a:t>
                </a:r>
                <a:r>
                  <a:rPr lang="en-US" b="0" i="1"/>
                  <a:t>Finam.ru</a:t>
                </a:r>
              </a:p>
            </c:rich>
          </c:tx>
          <c:overlay val="0"/>
        </c:title>
        <c:numFmt formatCode="General" sourceLinked="1"/>
        <c:majorTickMark val="out"/>
        <c:minorTickMark val="none"/>
        <c:tickLblPos val="nextTo"/>
        <c:crossAx val="101005952"/>
        <c:crosses val="autoZero"/>
        <c:auto val="1"/>
        <c:lblAlgn val="ctr"/>
        <c:lblOffset val="100"/>
        <c:noMultiLvlLbl val="0"/>
      </c:catAx>
      <c:valAx>
        <c:axId val="101005952"/>
        <c:scaling>
          <c:orientation val="minMax"/>
        </c:scaling>
        <c:delete val="0"/>
        <c:axPos val="l"/>
        <c:majorGridlines/>
        <c:numFmt formatCode="General" sourceLinked="1"/>
        <c:majorTickMark val="out"/>
        <c:minorTickMark val="none"/>
        <c:tickLblPos val="nextTo"/>
        <c:crossAx val="101004032"/>
        <c:crosses val="autoZero"/>
        <c:crossBetween val="between"/>
      </c:valAx>
      <c:spPr>
        <a:noFill/>
        <a:ln w="25400">
          <a:noFill/>
        </a:ln>
      </c:spPr>
    </c:plotArea>
    <c:plotVisOnly val="1"/>
    <c:dispBlanksAs val="zero"/>
    <c:showDLblsOverMax val="0"/>
  </c:chart>
  <c:externalData r:id="rId2">
    <c:autoUpdate val="0"/>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F4336D-52DA-49E4-AEF3-CC1549A3668D}" type="doc">
      <dgm:prSet loTypeId="urn:microsoft.com/office/officeart/2005/8/layout/list1" loCatId="list" qsTypeId="urn:microsoft.com/office/officeart/2005/8/quickstyle/simple3" qsCatId="simple" csTypeId="urn:microsoft.com/office/officeart/2005/8/colors/accent2_1" csCatId="accent2" phldr="1"/>
      <dgm:spPr/>
      <dgm:t>
        <a:bodyPr/>
        <a:lstStyle/>
        <a:p>
          <a:endParaRPr lang="ru-RU"/>
        </a:p>
      </dgm:t>
    </dgm:pt>
    <dgm:pt modelId="{01FF4869-23D3-416D-B4C6-2B2B0A305757}">
      <dgm:prSet custT="1"/>
      <dgm:spPr/>
      <dgm:t>
        <a:bodyPr/>
        <a:lstStyle/>
        <a:p>
          <a:pPr algn="l"/>
          <a:r>
            <a:rPr lang="ru-RU" sz="1200" b="1" spc="-20">
              <a:latin typeface="Arial" panose="020B0604020202020204" pitchFamily="34" charset="0"/>
              <a:ea typeface="Times New Roman"/>
              <a:cs typeface="Arial" panose="020B0604020202020204" pitchFamily="34" charset="0"/>
            </a:rPr>
            <a:t>Соответствие трендам нового технологического уклада</a:t>
          </a:r>
          <a:endParaRPr lang="ru-RU" sz="1200" b="1" spc="-20" dirty="0">
            <a:latin typeface="Arial" panose="020B0604020202020204" pitchFamily="34" charset="0"/>
            <a:ea typeface="Times New Roman"/>
            <a:cs typeface="Arial" panose="020B0604020202020204" pitchFamily="34" charset="0"/>
          </a:endParaRPr>
        </a:p>
      </dgm:t>
    </dgm:pt>
    <dgm:pt modelId="{3C1FAC51-04F9-40B4-9747-FEB6541619DF}" type="parTrans" cxnId="{7454674E-4777-4C22-BCEE-9A1D08E9A2B9}">
      <dgm:prSet/>
      <dgm:spPr/>
      <dgm:t>
        <a:bodyPr/>
        <a:lstStyle/>
        <a:p>
          <a:pPr algn="l"/>
          <a:endParaRPr lang="ru-RU" sz="1200">
            <a:solidFill>
              <a:schemeClr val="tx2">
                <a:lumMod val="50000"/>
              </a:schemeClr>
            </a:solidFill>
          </a:endParaRPr>
        </a:p>
      </dgm:t>
    </dgm:pt>
    <dgm:pt modelId="{49BFCD4E-56CF-4407-863E-D4D3D9482301}" type="sibTrans" cxnId="{7454674E-4777-4C22-BCEE-9A1D08E9A2B9}">
      <dgm:prSet/>
      <dgm:spPr/>
      <dgm:t>
        <a:bodyPr/>
        <a:lstStyle/>
        <a:p>
          <a:pPr algn="l"/>
          <a:endParaRPr lang="ru-RU" sz="1200">
            <a:solidFill>
              <a:schemeClr val="tx2">
                <a:lumMod val="50000"/>
              </a:schemeClr>
            </a:solidFill>
          </a:endParaRPr>
        </a:p>
      </dgm:t>
    </dgm:pt>
    <dgm:pt modelId="{C4EC5E11-DC37-4F1D-848C-49AB1AB7F6D1}">
      <dgm:prSet custT="1"/>
      <dgm:spPr/>
      <dgm:t>
        <a:bodyPr/>
        <a:lstStyle/>
        <a:p>
          <a:pPr algn="l"/>
          <a:r>
            <a:rPr lang="ru-RU" sz="1200" b="1" spc="-20">
              <a:latin typeface="Arial" panose="020B0604020202020204" pitchFamily="34" charset="0"/>
              <a:ea typeface="Times New Roman"/>
              <a:cs typeface="Arial" panose="020B0604020202020204" pitchFamily="34" charset="0"/>
            </a:rPr>
            <a:t>Внимание к социальным аспектам (инклюзивная экономика</a:t>
          </a:r>
          <a:r>
            <a:rPr lang="ru-RU" sz="1200" spc="-20">
              <a:latin typeface="Arial" panose="020B0604020202020204" pitchFamily="34" charset="0"/>
              <a:ea typeface="Times New Roman"/>
              <a:cs typeface="Arial" panose="020B0604020202020204" pitchFamily="34" charset="0"/>
            </a:rPr>
            <a:t>), </a:t>
          </a:r>
          <a:r>
            <a:rPr lang="ru-RU" sz="1200" b="1" spc="-20">
              <a:latin typeface="Arial" panose="020B0604020202020204" pitchFamily="34" charset="0"/>
              <a:ea typeface="Times New Roman"/>
              <a:cs typeface="Arial" panose="020B0604020202020204" pitchFamily="34" charset="0"/>
            </a:rPr>
            <a:t>учет институциональных особенностей</a:t>
          </a:r>
          <a:endParaRPr lang="ru-RU" sz="1200" b="1" dirty="0"/>
        </a:p>
      </dgm:t>
    </dgm:pt>
    <dgm:pt modelId="{F23E509E-699A-44F2-B69C-44FC52111D0F}" type="parTrans" cxnId="{7C5AAFFF-D2E2-4362-B3E1-19B7AEF25135}">
      <dgm:prSet/>
      <dgm:spPr/>
      <dgm:t>
        <a:bodyPr/>
        <a:lstStyle/>
        <a:p>
          <a:pPr algn="l"/>
          <a:endParaRPr lang="ru-RU" sz="1200">
            <a:solidFill>
              <a:schemeClr val="tx2">
                <a:lumMod val="50000"/>
              </a:schemeClr>
            </a:solidFill>
          </a:endParaRPr>
        </a:p>
      </dgm:t>
    </dgm:pt>
    <dgm:pt modelId="{07043904-0681-43AE-91E5-50EB270C8719}" type="sibTrans" cxnId="{7C5AAFFF-D2E2-4362-B3E1-19B7AEF25135}">
      <dgm:prSet/>
      <dgm:spPr/>
      <dgm:t>
        <a:bodyPr/>
        <a:lstStyle/>
        <a:p>
          <a:pPr algn="l"/>
          <a:endParaRPr lang="ru-RU" sz="1200">
            <a:solidFill>
              <a:schemeClr val="tx2">
                <a:lumMod val="50000"/>
              </a:schemeClr>
            </a:solidFill>
          </a:endParaRPr>
        </a:p>
      </dgm:t>
    </dgm:pt>
    <dgm:pt modelId="{548654BB-29D0-469A-B08D-E70299CB61BE}">
      <dgm:prSet phldrT="[Текст]" custT="1"/>
      <dgm:spPr/>
      <dgm:t>
        <a:bodyPr/>
        <a:lstStyle/>
        <a:p>
          <a:pPr algn="l"/>
          <a:r>
            <a:rPr lang="ru-RU" sz="1200" b="1">
              <a:latin typeface="Arial" panose="020B0604020202020204" pitchFamily="34" charset="0"/>
              <a:cs typeface="Arial" panose="020B0604020202020204" pitchFamily="34" charset="0"/>
            </a:rPr>
            <a:t>Соответствие целям устойчивого развития с ориентацией на </a:t>
          </a:r>
          <a:r>
            <a:rPr lang="ru-RU" sz="1200" b="1" spc="-20">
              <a:latin typeface="Arial" panose="020B0604020202020204" pitchFamily="34" charset="0"/>
              <a:ea typeface="Times New Roman"/>
              <a:cs typeface="Arial" panose="020B0604020202020204" pitchFamily="34" charset="0"/>
            </a:rPr>
            <a:t>«слабую» устойчивость</a:t>
          </a:r>
          <a:endParaRPr lang="ru-RU" sz="1200" b="1" dirty="0">
            <a:latin typeface="Arial" panose="020B0604020202020204" pitchFamily="34" charset="0"/>
            <a:cs typeface="Arial" panose="020B0604020202020204" pitchFamily="34" charset="0"/>
          </a:endParaRPr>
        </a:p>
      </dgm:t>
    </dgm:pt>
    <dgm:pt modelId="{AC7C2D36-ADAD-49C0-8A6D-7FD4CECE86B0}" type="parTrans" cxnId="{5F5AE5CD-7A00-4930-9E65-7477F599D314}">
      <dgm:prSet/>
      <dgm:spPr/>
      <dgm:t>
        <a:bodyPr/>
        <a:lstStyle/>
        <a:p>
          <a:pPr algn="l"/>
          <a:endParaRPr lang="ru-RU" sz="1200">
            <a:solidFill>
              <a:schemeClr val="tx2">
                <a:lumMod val="50000"/>
              </a:schemeClr>
            </a:solidFill>
          </a:endParaRPr>
        </a:p>
      </dgm:t>
    </dgm:pt>
    <dgm:pt modelId="{92B6E5AC-F334-4DE4-AF2E-B2D810DD9311}" type="sibTrans" cxnId="{5F5AE5CD-7A00-4930-9E65-7477F599D314}">
      <dgm:prSet/>
      <dgm:spPr/>
      <dgm:t>
        <a:bodyPr/>
        <a:lstStyle/>
        <a:p>
          <a:pPr algn="l"/>
          <a:endParaRPr lang="ru-RU" sz="1200">
            <a:solidFill>
              <a:schemeClr val="tx2">
                <a:lumMod val="50000"/>
              </a:schemeClr>
            </a:solidFill>
          </a:endParaRPr>
        </a:p>
      </dgm:t>
    </dgm:pt>
    <dgm:pt modelId="{A726F106-8D49-4576-998B-78CA3CF6925E}">
      <dgm:prSet custT="1"/>
      <dgm:spPr/>
      <dgm:t>
        <a:bodyPr/>
        <a:lstStyle/>
        <a:p>
          <a:pPr algn="l"/>
          <a:r>
            <a:rPr lang="ru-RU" sz="1200" b="1" spc="-20">
              <a:latin typeface="Arial" panose="020B0604020202020204" pitchFamily="34" charset="0"/>
              <a:ea typeface="Times New Roman"/>
              <a:cs typeface="Arial" panose="020B0604020202020204" pitchFamily="34" charset="0"/>
            </a:rPr>
            <a:t>Признание значимой роли  нормативного подхода при осуществлении государственного регулирования</a:t>
          </a:r>
          <a:endParaRPr lang="ru-RU" sz="1200" b="1" dirty="0"/>
        </a:p>
      </dgm:t>
    </dgm:pt>
    <dgm:pt modelId="{4BA7F046-0516-4043-9B04-202731C00131}" type="sibTrans" cxnId="{34BE6F1F-15D2-495A-8B3C-46C3D1EEA407}">
      <dgm:prSet/>
      <dgm:spPr/>
      <dgm:t>
        <a:bodyPr/>
        <a:lstStyle/>
        <a:p>
          <a:pPr algn="l"/>
          <a:endParaRPr lang="ru-RU" sz="1200">
            <a:solidFill>
              <a:schemeClr val="tx2">
                <a:lumMod val="50000"/>
              </a:schemeClr>
            </a:solidFill>
          </a:endParaRPr>
        </a:p>
      </dgm:t>
    </dgm:pt>
    <dgm:pt modelId="{ED8D1EAA-962C-41C1-938D-E1637BBB4ADE}" type="parTrans" cxnId="{34BE6F1F-15D2-495A-8B3C-46C3D1EEA407}">
      <dgm:prSet/>
      <dgm:spPr/>
      <dgm:t>
        <a:bodyPr/>
        <a:lstStyle/>
        <a:p>
          <a:pPr algn="l"/>
          <a:endParaRPr lang="ru-RU" sz="1200">
            <a:solidFill>
              <a:schemeClr val="tx2">
                <a:lumMod val="50000"/>
              </a:schemeClr>
            </a:solidFill>
          </a:endParaRPr>
        </a:p>
      </dgm:t>
    </dgm:pt>
    <dgm:pt modelId="{E7D9F32D-D961-4730-B73E-7CBA8DC72BBA}" type="pres">
      <dgm:prSet presAssocID="{CCF4336D-52DA-49E4-AEF3-CC1549A3668D}" presName="linear" presStyleCnt="0">
        <dgm:presLayoutVars>
          <dgm:dir/>
          <dgm:animLvl val="lvl"/>
          <dgm:resizeHandles val="exact"/>
        </dgm:presLayoutVars>
      </dgm:prSet>
      <dgm:spPr/>
    </dgm:pt>
    <dgm:pt modelId="{ABBC22FF-369A-4474-8686-CC44920362FA}" type="pres">
      <dgm:prSet presAssocID="{548654BB-29D0-469A-B08D-E70299CB61BE}" presName="parentLin" presStyleCnt="0"/>
      <dgm:spPr/>
    </dgm:pt>
    <dgm:pt modelId="{5A7899D9-8C86-4406-88D9-28DE2CAC0F1D}" type="pres">
      <dgm:prSet presAssocID="{548654BB-29D0-469A-B08D-E70299CB61BE}" presName="parentLeftMargin" presStyleLbl="node1" presStyleIdx="0" presStyleCnt="4"/>
      <dgm:spPr/>
    </dgm:pt>
    <dgm:pt modelId="{1C2E17CE-E359-4377-9E98-9D02FA41E8EC}" type="pres">
      <dgm:prSet presAssocID="{548654BB-29D0-469A-B08D-E70299CB61BE}" presName="parentText" presStyleLbl="node1" presStyleIdx="0" presStyleCnt="4">
        <dgm:presLayoutVars>
          <dgm:chMax val="0"/>
          <dgm:bulletEnabled val="1"/>
        </dgm:presLayoutVars>
      </dgm:prSet>
      <dgm:spPr/>
    </dgm:pt>
    <dgm:pt modelId="{094CFBC3-A5B5-4610-AA18-E2F6457E648E}" type="pres">
      <dgm:prSet presAssocID="{548654BB-29D0-469A-B08D-E70299CB61BE}" presName="negativeSpace" presStyleCnt="0"/>
      <dgm:spPr/>
    </dgm:pt>
    <dgm:pt modelId="{34CAD62A-4D64-4025-95A5-EEF7D27EB78B}" type="pres">
      <dgm:prSet presAssocID="{548654BB-29D0-469A-B08D-E70299CB61BE}" presName="childText" presStyleLbl="conFgAcc1" presStyleIdx="0" presStyleCnt="4">
        <dgm:presLayoutVars>
          <dgm:bulletEnabled val="1"/>
        </dgm:presLayoutVars>
      </dgm:prSet>
      <dgm:spPr/>
    </dgm:pt>
    <dgm:pt modelId="{770FAFA8-27E5-4289-980C-1DA78D492572}" type="pres">
      <dgm:prSet presAssocID="{92B6E5AC-F334-4DE4-AF2E-B2D810DD9311}" presName="spaceBetweenRectangles" presStyleCnt="0"/>
      <dgm:spPr/>
    </dgm:pt>
    <dgm:pt modelId="{921526A2-D8A2-45F1-8580-E6944BC8FEF4}" type="pres">
      <dgm:prSet presAssocID="{01FF4869-23D3-416D-B4C6-2B2B0A305757}" presName="parentLin" presStyleCnt="0"/>
      <dgm:spPr/>
    </dgm:pt>
    <dgm:pt modelId="{C1B523A2-9DFB-46F5-903F-B7F8511B5473}" type="pres">
      <dgm:prSet presAssocID="{01FF4869-23D3-416D-B4C6-2B2B0A305757}" presName="parentLeftMargin" presStyleLbl="node1" presStyleIdx="0" presStyleCnt="4"/>
      <dgm:spPr/>
    </dgm:pt>
    <dgm:pt modelId="{44709DC0-CD0E-4266-8209-805FE803C927}" type="pres">
      <dgm:prSet presAssocID="{01FF4869-23D3-416D-B4C6-2B2B0A305757}" presName="parentText" presStyleLbl="node1" presStyleIdx="1" presStyleCnt="4" custLinFactNeighborX="11111" custLinFactNeighborY="-2008">
        <dgm:presLayoutVars>
          <dgm:chMax val="0"/>
          <dgm:bulletEnabled val="1"/>
        </dgm:presLayoutVars>
      </dgm:prSet>
      <dgm:spPr/>
    </dgm:pt>
    <dgm:pt modelId="{F5673950-8B52-4CAC-A45E-FB2743C165FF}" type="pres">
      <dgm:prSet presAssocID="{01FF4869-23D3-416D-B4C6-2B2B0A305757}" presName="negativeSpace" presStyleCnt="0"/>
      <dgm:spPr/>
    </dgm:pt>
    <dgm:pt modelId="{50EA279E-0234-424F-B6B7-80878D38491C}" type="pres">
      <dgm:prSet presAssocID="{01FF4869-23D3-416D-B4C6-2B2B0A305757}" presName="childText" presStyleLbl="conFgAcc1" presStyleIdx="1" presStyleCnt="4">
        <dgm:presLayoutVars>
          <dgm:bulletEnabled val="1"/>
        </dgm:presLayoutVars>
      </dgm:prSet>
      <dgm:spPr/>
    </dgm:pt>
    <dgm:pt modelId="{4B79C7F5-4D94-40F0-956E-99C1EAAAA629}" type="pres">
      <dgm:prSet presAssocID="{49BFCD4E-56CF-4407-863E-D4D3D9482301}" presName="spaceBetweenRectangles" presStyleCnt="0"/>
      <dgm:spPr/>
    </dgm:pt>
    <dgm:pt modelId="{49311FEA-0AA7-4AB2-B279-9E26165BEA89}" type="pres">
      <dgm:prSet presAssocID="{C4EC5E11-DC37-4F1D-848C-49AB1AB7F6D1}" presName="parentLin" presStyleCnt="0"/>
      <dgm:spPr/>
    </dgm:pt>
    <dgm:pt modelId="{81F4AEF4-DBFE-4B69-86BF-89D253D4A1C8}" type="pres">
      <dgm:prSet presAssocID="{C4EC5E11-DC37-4F1D-848C-49AB1AB7F6D1}" presName="parentLeftMargin" presStyleLbl="node1" presStyleIdx="1" presStyleCnt="4"/>
      <dgm:spPr/>
    </dgm:pt>
    <dgm:pt modelId="{92CD160F-2475-4A70-9CB4-2BF19A4635BE}" type="pres">
      <dgm:prSet presAssocID="{C4EC5E11-DC37-4F1D-848C-49AB1AB7F6D1}" presName="parentText" presStyleLbl="node1" presStyleIdx="2" presStyleCnt="4" custScaleY="118365" custLinFactNeighborX="-5501" custLinFactNeighborY="12874">
        <dgm:presLayoutVars>
          <dgm:chMax val="0"/>
          <dgm:bulletEnabled val="1"/>
        </dgm:presLayoutVars>
      </dgm:prSet>
      <dgm:spPr/>
    </dgm:pt>
    <dgm:pt modelId="{86195954-271D-4C98-9ADD-1AF6012C8CA6}" type="pres">
      <dgm:prSet presAssocID="{C4EC5E11-DC37-4F1D-848C-49AB1AB7F6D1}" presName="negativeSpace" presStyleCnt="0"/>
      <dgm:spPr/>
    </dgm:pt>
    <dgm:pt modelId="{982CAC8D-CA1B-42AA-8983-840F3277F63B}" type="pres">
      <dgm:prSet presAssocID="{C4EC5E11-DC37-4F1D-848C-49AB1AB7F6D1}" presName="childText" presStyleLbl="conFgAcc1" presStyleIdx="2" presStyleCnt="4" custLinFactNeighborX="926" custLinFactNeighborY="10341">
        <dgm:presLayoutVars>
          <dgm:bulletEnabled val="1"/>
        </dgm:presLayoutVars>
      </dgm:prSet>
      <dgm:spPr/>
    </dgm:pt>
    <dgm:pt modelId="{641BC95D-8B47-4C64-BFAA-0ADADB9B43F3}" type="pres">
      <dgm:prSet presAssocID="{07043904-0681-43AE-91E5-50EB270C8719}" presName="spaceBetweenRectangles" presStyleCnt="0"/>
      <dgm:spPr/>
    </dgm:pt>
    <dgm:pt modelId="{5E258902-221E-4B23-BBF6-89571690CD12}" type="pres">
      <dgm:prSet presAssocID="{A726F106-8D49-4576-998B-78CA3CF6925E}" presName="parentLin" presStyleCnt="0"/>
      <dgm:spPr/>
    </dgm:pt>
    <dgm:pt modelId="{B52C95D9-C4DE-4B46-8157-73CD51775E0D}" type="pres">
      <dgm:prSet presAssocID="{A726F106-8D49-4576-998B-78CA3CF6925E}" presName="parentLeftMargin" presStyleLbl="node1" presStyleIdx="2" presStyleCnt="4"/>
      <dgm:spPr/>
    </dgm:pt>
    <dgm:pt modelId="{35713DBE-7764-4153-954B-AEE7C1B0F8B1}" type="pres">
      <dgm:prSet presAssocID="{A726F106-8D49-4576-998B-78CA3CF6925E}" presName="parentText" presStyleLbl="node1" presStyleIdx="3" presStyleCnt="4" custScaleY="118476" custLinFactNeighborX="11111" custLinFactNeighborY="2192">
        <dgm:presLayoutVars>
          <dgm:chMax val="0"/>
          <dgm:bulletEnabled val="1"/>
        </dgm:presLayoutVars>
      </dgm:prSet>
      <dgm:spPr/>
    </dgm:pt>
    <dgm:pt modelId="{689225D1-9144-4EF7-8286-2D7E45C2B71B}" type="pres">
      <dgm:prSet presAssocID="{A726F106-8D49-4576-998B-78CA3CF6925E}" presName="negativeSpace" presStyleCnt="0"/>
      <dgm:spPr/>
    </dgm:pt>
    <dgm:pt modelId="{7AF01555-E5A6-4C39-BE3A-BBB52A679390}" type="pres">
      <dgm:prSet presAssocID="{A726F106-8D49-4576-998B-78CA3CF6925E}" presName="childText" presStyleLbl="conFgAcc1" presStyleIdx="3" presStyleCnt="4">
        <dgm:presLayoutVars>
          <dgm:bulletEnabled val="1"/>
        </dgm:presLayoutVars>
      </dgm:prSet>
      <dgm:spPr/>
    </dgm:pt>
  </dgm:ptLst>
  <dgm:cxnLst>
    <dgm:cxn modelId="{A5D50D07-8142-40BC-A40F-CCBB1AA7F9DB}" type="presOf" srcId="{C4EC5E11-DC37-4F1D-848C-49AB1AB7F6D1}" destId="{92CD160F-2475-4A70-9CB4-2BF19A4635BE}" srcOrd="1" destOrd="0" presId="urn:microsoft.com/office/officeart/2005/8/layout/list1"/>
    <dgm:cxn modelId="{71543C09-3EED-4970-9655-45C1A7361EDE}" type="presOf" srcId="{01FF4869-23D3-416D-B4C6-2B2B0A305757}" destId="{C1B523A2-9DFB-46F5-903F-B7F8511B5473}" srcOrd="0" destOrd="0" presId="urn:microsoft.com/office/officeart/2005/8/layout/list1"/>
    <dgm:cxn modelId="{CB3DBC15-1DC7-46D3-A548-03B504B8B865}" type="presOf" srcId="{A726F106-8D49-4576-998B-78CA3CF6925E}" destId="{B52C95D9-C4DE-4B46-8157-73CD51775E0D}" srcOrd="0" destOrd="0" presId="urn:microsoft.com/office/officeart/2005/8/layout/list1"/>
    <dgm:cxn modelId="{34BE6F1F-15D2-495A-8B3C-46C3D1EEA407}" srcId="{CCF4336D-52DA-49E4-AEF3-CC1549A3668D}" destId="{A726F106-8D49-4576-998B-78CA3CF6925E}" srcOrd="3" destOrd="0" parTransId="{ED8D1EAA-962C-41C1-938D-E1637BBB4ADE}" sibTransId="{4BA7F046-0516-4043-9B04-202731C00131}"/>
    <dgm:cxn modelId="{FE722431-F34E-42D1-A469-E9D0E72C1FBA}" type="presOf" srcId="{548654BB-29D0-469A-B08D-E70299CB61BE}" destId="{5A7899D9-8C86-4406-88D9-28DE2CAC0F1D}" srcOrd="0" destOrd="0" presId="urn:microsoft.com/office/officeart/2005/8/layout/list1"/>
    <dgm:cxn modelId="{91AFB13A-6FEE-4EA9-A5FA-03BC89FD5C58}" type="presOf" srcId="{A726F106-8D49-4576-998B-78CA3CF6925E}" destId="{35713DBE-7764-4153-954B-AEE7C1B0F8B1}" srcOrd="1" destOrd="0" presId="urn:microsoft.com/office/officeart/2005/8/layout/list1"/>
    <dgm:cxn modelId="{7454674E-4777-4C22-BCEE-9A1D08E9A2B9}" srcId="{CCF4336D-52DA-49E4-AEF3-CC1549A3668D}" destId="{01FF4869-23D3-416D-B4C6-2B2B0A305757}" srcOrd="1" destOrd="0" parTransId="{3C1FAC51-04F9-40B4-9747-FEB6541619DF}" sibTransId="{49BFCD4E-56CF-4407-863E-D4D3D9482301}"/>
    <dgm:cxn modelId="{45162675-0354-45DE-B3DF-3DDF2D755D4A}" type="presOf" srcId="{CCF4336D-52DA-49E4-AEF3-CC1549A3668D}" destId="{E7D9F32D-D961-4730-B73E-7CBA8DC72BBA}" srcOrd="0" destOrd="0" presId="urn:microsoft.com/office/officeart/2005/8/layout/list1"/>
    <dgm:cxn modelId="{C55C6458-EED9-4016-AB15-C09C04387B43}" type="presOf" srcId="{C4EC5E11-DC37-4F1D-848C-49AB1AB7F6D1}" destId="{81F4AEF4-DBFE-4B69-86BF-89D253D4A1C8}" srcOrd="0" destOrd="0" presId="urn:microsoft.com/office/officeart/2005/8/layout/list1"/>
    <dgm:cxn modelId="{A44EC97A-2F91-45F7-AFF4-14470F7F2661}" type="presOf" srcId="{01FF4869-23D3-416D-B4C6-2B2B0A305757}" destId="{44709DC0-CD0E-4266-8209-805FE803C927}" srcOrd="1" destOrd="0" presId="urn:microsoft.com/office/officeart/2005/8/layout/list1"/>
    <dgm:cxn modelId="{813524BD-2C16-4E4A-B3D3-DFD0A04E9DCB}" type="presOf" srcId="{548654BB-29D0-469A-B08D-E70299CB61BE}" destId="{1C2E17CE-E359-4377-9E98-9D02FA41E8EC}" srcOrd="1" destOrd="0" presId="urn:microsoft.com/office/officeart/2005/8/layout/list1"/>
    <dgm:cxn modelId="{5F5AE5CD-7A00-4930-9E65-7477F599D314}" srcId="{CCF4336D-52DA-49E4-AEF3-CC1549A3668D}" destId="{548654BB-29D0-469A-B08D-E70299CB61BE}" srcOrd="0" destOrd="0" parTransId="{AC7C2D36-ADAD-49C0-8A6D-7FD4CECE86B0}" sibTransId="{92B6E5AC-F334-4DE4-AF2E-B2D810DD9311}"/>
    <dgm:cxn modelId="{7C5AAFFF-D2E2-4362-B3E1-19B7AEF25135}" srcId="{CCF4336D-52DA-49E4-AEF3-CC1549A3668D}" destId="{C4EC5E11-DC37-4F1D-848C-49AB1AB7F6D1}" srcOrd="2" destOrd="0" parTransId="{F23E509E-699A-44F2-B69C-44FC52111D0F}" sibTransId="{07043904-0681-43AE-91E5-50EB270C8719}"/>
    <dgm:cxn modelId="{A2CC42AA-F0BF-4B52-9A25-819BF2D88DC7}" type="presParOf" srcId="{E7D9F32D-D961-4730-B73E-7CBA8DC72BBA}" destId="{ABBC22FF-369A-4474-8686-CC44920362FA}" srcOrd="0" destOrd="0" presId="urn:microsoft.com/office/officeart/2005/8/layout/list1"/>
    <dgm:cxn modelId="{879D6093-406B-44B3-9040-BBE029D0718F}" type="presParOf" srcId="{ABBC22FF-369A-4474-8686-CC44920362FA}" destId="{5A7899D9-8C86-4406-88D9-28DE2CAC0F1D}" srcOrd="0" destOrd="0" presId="urn:microsoft.com/office/officeart/2005/8/layout/list1"/>
    <dgm:cxn modelId="{2E89356F-4CA2-4F4C-99C7-81CCF71D138D}" type="presParOf" srcId="{ABBC22FF-369A-4474-8686-CC44920362FA}" destId="{1C2E17CE-E359-4377-9E98-9D02FA41E8EC}" srcOrd="1" destOrd="0" presId="urn:microsoft.com/office/officeart/2005/8/layout/list1"/>
    <dgm:cxn modelId="{50F1418F-ECF7-441F-B379-71191803AA5A}" type="presParOf" srcId="{E7D9F32D-D961-4730-B73E-7CBA8DC72BBA}" destId="{094CFBC3-A5B5-4610-AA18-E2F6457E648E}" srcOrd="1" destOrd="0" presId="urn:microsoft.com/office/officeart/2005/8/layout/list1"/>
    <dgm:cxn modelId="{EE21EDBD-3C51-4ACF-B113-0D32A845FECD}" type="presParOf" srcId="{E7D9F32D-D961-4730-B73E-7CBA8DC72BBA}" destId="{34CAD62A-4D64-4025-95A5-EEF7D27EB78B}" srcOrd="2" destOrd="0" presId="urn:microsoft.com/office/officeart/2005/8/layout/list1"/>
    <dgm:cxn modelId="{6084764A-F3F8-410B-86AF-E28738DF4947}" type="presParOf" srcId="{E7D9F32D-D961-4730-B73E-7CBA8DC72BBA}" destId="{770FAFA8-27E5-4289-980C-1DA78D492572}" srcOrd="3" destOrd="0" presId="urn:microsoft.com/office/officeart/2005/8/layout/list1"/>
    <dgm:cxn modelId="{03E03A1F-8E6C-419F-A3C3-D4AC8AA906E1}" type="presParOf" srcId="{E7D9F32D-D961-4730-B73E-7CBA8DC72BBA}" destId="{921526A2-D8A2-45F1-8580-E6944BC8FEF4}" srcOrd="4" destOrd="0" presId="urn:microsoft.com/office/officeart/2005/8/layout/list1"/>
    <dgm:cxn modelId="{D4BAF226-2D38-458B-A9FA-34F7C039069E}" type="presParOf" srcId="{921526A2-D8A2-45F1-8580-E6944BC8FEF4}" destId="{C1B523A2-9DFB-46F5-903F-B7F8511B5473}" srcOrd="0" destOrd="0" presId="urn:microsoft.com/office/officeart/2005/8/layout/list1"/>
    <dgm:cxn modelId="{A407C574-E058-4294-910D-A24144F7DA8D}" type="presParOf" srcId="{921526A2-D8A2-45F1-8580-E6944BC8FEF4}" destId="{44709DC0-CD0E-4266-8209-805FE803C927}" srcOrd="1" destOrd="0" presId="urn:microsoft.com/office/officeart/2005/8/layout/list1"/>
    <dgm:cxn modelId="{6E042A3A-0D50-4DEA-B7E8-D0572944707D}" type="presParOf" srcId="{E7D9F32D-D961-4730-B73E-7CBA8DC72BBA}" destId="{F5673950-8B52-4CAC-A45E-FB2743C165FF}" srcOrd="5" destOrd="0" presId="urn:microsoft.com/office/officeart/2005/8/layout/list1"/>
    <dgm:cxn modelId="{27D7FCEC-B662-4E5E-A06E-3B9B2DF038A6}" type="presParOf" srcId="{E7D9F32D-D961-4730-B73E-7CBA8DC72BBA}" destId="{50EA279E-0234-424F-B6B7-80878D38491C}" srcOrd="6" destOrd="0" presId="urn:microsoft.com/office/officeart/2005/8/layout/list1"/>
    <dgm:cxn modelId="{39CA8E07-02B0-4628-A51A-98ED7ED54244}" type="presParOf" srcId="{E7D9F32D-D961-4730-B73E-7CBA8DC72BBA}" destId="{4B79C7F5-4D94-40F0-956E-99C1EAAAA629}" srcOrd="7" destOrd="0" presId="urn:microsoft.com/office/officeart/2005/8/layout/list1"/>
    <dgm:cxn modelId="{E2C88033-47F3-47CB-9685-6AAA7D118E55}" type="presParOf" srcId="{E7D9F32D-D961-4730-B73E-7CBA8DC72BBA}" destId="{49311FEA-0AA7-4AB2-B279-9E26165BEA89}" srcOrd="8" destOrd="0" presId="urn:microsoft.com/office/officeart/2005/8/layout/list1"/>
    <dgm:cxn modelId="{93E7AFF4-BDB2-4BF7-8D59-E5CE3EE4BF61}" type="presParOf" srcId="{49311FEA-0AA7-4AB2-B279-9E26165BEA89}" destId="{81F4AEF4-DBFE-4B69-86BF-89D253D4A1C8}" srcOrd="0" destOrd="0" presId="urn:microsoft.com/office/officeart/2005/8/layout/list1"/>
    <dgm:cxn modelId="{95DB25E3-B96D-4C05-8FDC-93BDB6B18BBB}" type="presParOf" srcId="{49311FEA-0AA7-4AB2-B279-9E26165BEA89}" destId="{92CD160F-2475-4A70-9CB4-2BF19A4635BE}" srcOrd="1" destOrd="0" presId="urn:microsoft.com/office/officeart/2005/8/layout/list1"/>
    <dgm:cxn modelId="{933564DC-3E0E-46C8-91D9-6E4F33B683C8}" type="presParOf" srcId="{E7D9F32D-D961-4730-B73E-7CBA8DC72BBA}" destId="{86195954-271D-4C98-9ADD-1AF6012C8CA6}" srcOrd="9" destOrd="0" presId="urn:microsoft.com/office/officeart/2005/8/layout/list1"/>
    <dgm:cxn modelId="{958168BC-6C30-4148-ADBE-1F20C1A0AB27}" type="presParOf" srcId="{E7D9F32D-D961-4730-B73E-7CBA8DC72BBA}" destId="{982CAC8D-CA1B-42AA-8983-840F3277F63B}" srcOrd="10" destOrd="0" presId="urn:microsoft.com/office/officeart/2005/8/layout/list1"/>
    <dgm:cxn modelId="{D2228D51-EDE4-4216-9EE5-F2D00BD040F9}" type="presParOf" srcId="{E7D9F32D-D961-4730-B73E-7CBA8DC72BBA}" destId="{641BC95D-8B47-4C64-BFAA-0ADADB9B43F3}" srcOrd="11" destOrd="0" presId="urn:microsoft.com/office/officeart/2005/8/layout/list1"/>
    <dgm:cxn modelId="{B91B4C56-FE1F-4F64-95B5-8B93617109D3}" type="presParOf" srcId="{E7D9F32D-D961-4730-B73E-7CBA8DC72BBA}" destId="{5E258902-221E-4B23-BBF6-89571690CD12}" srcOrd="12" destOrd="0" presId="urn:microsoft.com/office/officeart/2005/8/layout/list1"/>
    <dgm:cxn modelId="{161F330E-02A3-4E64-8225-C89E0DCBB79F}" type="presParOf" srcId="{5E258902-221E-4B23-BBF6-89571690CD12}" destId="{B52C95D9-C4DE-4B46-8157-73CD51775E0D}" srcOrd="0" destOrd="0" presId="urn:microsoft.com/office/officeart/2005/8/layout/list1"/>
    <dgm:cxn modelId="{AD8D98C5-0999-4D8E-B301-42C5D5326CC1}" type="presParOf" srcId="{5E258902-221E-4B23-BBF6-89571690CD12}" destId="{35713DBE-7764-4153-954B-AEE7C1B0F8B1}" srcOrd="1" destOrd="0" presId="urn:microsoft.com/office/officeart/2005/8/layout/list1"/>
    <dgm:cxn modelId="{BA72BB48-7771-4292-8708-A6BC841AF121}" type="presParOf" srcId="{E7D9F32D-D961-4730-B73E-7CBA8DC72BBA}" destId="{689225D1-9144-4EF7-8286-2D7E45C2B71B}" srcOrd="13" destOrd="0" presId="urn:microsoft.com/office/officeart/2005/8/layout/list1"/>
    <dgm:cxn modelId="{FFF78F28-97FC-48A4-8FF1-647E61FDA90B}" type="presParOf" srcId="{E7D9F32D-D961-4730-B73E-7CBA8DC72BBA}" destId="{7AF01555-E5A6-4C39-BE3A-BBB52A679390}"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CAD62A-4D64-4025-95A5-EEF7D27EB78B}">
      <dsp:nvSpPr>
        <dsp:cNvPr id="0" name=""/>
        <dsp:cNvSpPr/>
      </dsp:nvSpPr>
      <dsp:spPr>
        <a:xfrm>
          <a:off x="0" y="392885"/>
          <a:ext cx="8092592" cy="554400"/>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C2E17CE-E359-4377-9E98-9D02FA41E8EC}">
      <dsp:nvSpPr>
        <dsp:cNvPr id="0" name=""/>
        <dsp:cNvSpPr/>
      </dsp:nvSpPr>
      <dsp:spPr>
        <a:xfrm>
          <a:off x="404629" y="68165"/>
          <a:ext cx="5664814" cy="649440"/>
        </a:xfrm>
        <a:prstGeom prst="roundRect">
          <a:avLst/>
        </a:prstGeom>
        <a:gradFill rotWithShape="0">
          <a:gsLst>
            <a:gs pos="0">
              <a:schemeClr val="lt1">
                <a:hueOff val="0"/>
                <a:satOff val="0"/>
                <a:lumOff val="0"/>
                <a:alphaOff val="0"/>
                <a:tint val="70000"/>
                <a:satMod val="130000"/>
              </a:schemeClr>
            </a:gs>
            <a:gs pos="43000">
              <a:schemeClr val="lt1">
                <a:hueOff val="0"/>
                <a:satOff val="0"/>
                <a:lumOff val="0"/>
                <a:alphaOff val="0"/>
                <a:tint val="44000"/>
                <a:satMod val="165000"/>
              </a:schemeClr>
            </a:gs>
            <a:gs pos="93000">
              <a:schemeClr val="lt1">
                <a:hueOff val="0"/>
                <a:satOff val="0"/>
                <a:lumOff val="0"/>
                <a:alphaOff val="0"/>
                <a:tint val="15000"/>
                <a:satMod val="165000"/>
              </a:schemeClr>
            </a:gs>
            <a:gs pos="100000">
              <a:schemeClr val="l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4116" tIns="0" rIns="214116" bIns="0" numCol="1" spcCol="1270" anchor="ctr" anchorCtr="0">
          <a:noAutofit/>
        </a:bodyPr>
        <a:lstStyle/>
        <a:p>
          <a:pPr marL="0" lvl="0" indent="0" algn="l" defTabSz="533400">
            <a:lnSpc>
              <a:spcPct val="90000"/>
            </a:lnSpc>
            <a:spcBef>
              <a:spcPct val="0"/>
            </a:spcBef>
            <a:spcAft>
              <a:spcPct val="35000"/>
            </a:spcAft>
            <a:buNone/>
          </a:pPr>
          <a:r>
            <a:rPr lang="ru-RU" sz="1200" b="1" kern="1200">
              <a:latin typeface="Arial" panose="020B0604020202020204" pitchFamily="34" charset="0"/>
              <a:cs typeface="Arial" panose="020B0604020202020204" pitchFamily="34" charset="0"/>
            </a:rPr>
            <a:t>Соответствие целям устойчивого развития с ориентацией на </a:t>
          </a:r>
          <a:r>
            <a:rPr lang="ru-RU" sz="1200" b="1" kern="1200" spc="-20">
              <a:latin typeface="Arial" panose="020B0604020202020204" pitchFamily="34" charset="0"/>
              <a:ea typeface="Times New Roman"/>
              <a:cs typeface="Arial" panose="020B0604020202020204" pitchFamily="34" charset="0"/>
            </a:rPr>
            <a:t>«слабую» устойчивость</a:t>
          </a:r>
          <a:endParaRPr lang="ru-RU" sz="1200" b="1" kern="1200" dirty="0">
            <a:latin typeface="Arial" panose="020B0604020202020204" pitchFamily="34" charset="0"/>
            <a:cs typeface="Arial" panose="020B0604020202020204" pitchFamily="34" charset="0"/>
          </a:endParaRPr>
        </a:p>
      </dsp:txBody>
      <dsp:txXfrm>
        <a:off x="436332" y="99868"/>
        <a:ext cx="5601408" cy="586034"/>
      </dsp:txXfrm>
    </dsp:sp>
    <dsp:sp modelId="{50EA279E-0234-424F-B6B7-80878D38491C}">
      <dsp:nvSpPr>
        <dsp:cNvPr id="0" name=""/>
        <dsp:cNvSpPr/>
      </dsp:nvSpPr>
      <dsp:spPr>
        <a:xfrm>
          <a:off x="0" y="1390805"/>
          <a:ext cx="8092592" cy="554400"/>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4709DC0-CD0E-4266-8209-805FE803C927}">
      <dsp:nvSpPr>
        <dsp:cNvPr id="0" name=""/>
        <dsp:cNvSpPr/>
      </dsp:nvSpPr>
      <dsp:spPr>
        <a:xfrm>
          <a:off x="449587" y="1053045"/>
          <a:ext cx="5664814" cy="649440"/>
        </a:xfrm>
        <a:prstGeom prst="roundRect">
          <a:avLst/>
        </a:prstGeom>
        <a:gradFill rotWithShape="0">
          <a:gsLst>
            <a:gs pos="0">
              <a:schemeClr val="lt1">
                <a:hueOff val="0"/>
                <a:satOff val="0"/>
                <a:lumOff val="0"/>
                <a:alphaOff val="0"/>
                <a:tint val="70000"/>
                <a:satMod val="130000"/>
              </a:schemeClr>
            </a:gs>
            <a:gs pos="43000">
              <a:schemeClr val="lt1">
                <a:hueOff val="0"/>
                <a:satOff val="0"/>
                <a:lumOff val="0"/>
                <a:alphaOff val="0"/>
                <a:tint val="44000"/>
                <a:satMod val="165000"/>
              </a:schemeClr>
            </a:gs>
            <a:gs pos="93000">
              <a:schemeClr val="lt1">
                <a:hueOff val="0"/>
                <a:satOff val="0"/>
                <a:lumOff val="0"/>
                <a:alphaOff val="0"/>
                <a:tint val="15000"/>
                <a:satMod val="165000"/>
              </a:schemeClr>
            </a:gs>
            <a:gs pos="100000">
              <a:schemeClr val="l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4116" tIns="0" rIns="214116" bIns="0" numCol="1" spcCol="1270" anchor="ctr" anchorCtr="0">
          <a:noAutofit/>
        </a:bodyPr>
        <a:lstStyle/>
        <a:p>
          <a:pPr marL="0" lvl="0" indent="0" algn="l" defTabSz="533400">
            <a:lnSpc>
              <a:spcPct val="90000"/>
            </a:lnSpc>
            <a:spcBef>
              <a:spcPct val="0"/>
            </a:spcBef>
            <a:spcAft>
              <a:spcPct val="35000"/>
            </a:spcAft>
            <a:buNone/>
          </a:pPr>
          <a:r>
            <a:rPr lang="ru-RU" sz="1200" b="1" kern="1200" spc="-20">
              <a:latin typeface="Arial" panose="020B0604020202020204" pitchFamily="34" charset="0"/>
              <a:ea typeface="Times New Roman"/>
              <a:cs typeface="Arial" panose="020B0604020202020204" pitchFamily="34" charset="0"/>
            </a:rPr>
            <a:t>Соответствие трендам нового технологического уклада</a:t>
          </a:r>
          <a:endParaRPr lang="ru-RU" sz="1200" b="1" kern="1200" spc="-20" dirty="0">
            <a:latin typeface="Arial" panose="020B0604020202020204" pitchFamily="34" charset="0"/>
            <a:ea typeface="Times New Roman"/>
            <a:cs typeface="Arial" panose="020B0604020202020204" pitchFamily="34" charset="0"/>
          </a:endParaRPr>
        </a:p>
      </dsp:txBody>
      <dsp:txXfrm>
        <a:off x="481290" y="1084748"/>
        <a:ext cx="5601408" cy="586034"/>
      </dsp:txXfrm>
    </dsp:sp>
    <dsp:sp modelId="{982CAC8D-CA1B-42AA-8983-840F3277F63B}">
      <dsp:nvSpPr>
        <dsp:cNvPr id="0" name=""/>
        <dsp:cNvSpPr/>
      </dsp:nvSpPr>
      <dsp:spPr>
        <a:xfrm>
          <a:off x="0" y="2520280"/>
          <a:ext cx="8092592" cy="554400"/>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2CD160F-2475-4A70-9CB4-2BF19A4635BE}">
      <dsp:nvSpPr>
        <dsp:cNvPr id="0" name=""/>
        <dsp:cNvSpPr/>
      </dsp:nvSpPr>
      <dsp:spPr>
        <a:xfrm>
          <a:off x="382370" y="2147614"/>
          <a:ext cx="5664814" cy="768709"/>
        </a:xfrm>
        <a:prstGeom prst="roundRect">
          <a:avLst/>
        </a:prstGeom>
        <a:gradFill rotWithShape="0">
          <a:gsLst>
            <a:gs pos="0">
              <a:schemeClr val="lt1">
                <a:hueOff val="0"/>
                <a:satOff val="0"/>
                <a:lumOff val="0"/>
                <a:alphaOff val="0"/>
                <a:tint val="70000"/>
                <a:satMod val="130000"/>
              </a:schemeClr>
            </a:gs>
            <a:gs pos="43000">
              <a:schemeClr val="lt1">
                <a:hueOff val="0"/>
                <a:satOff val="0"/>
                <a:lumOff val="0"/>
                <a:alphaOff val="0"/>
                <a:tint val="44000"/>
                <a:satMod val="165000"/>
              </a:schemeClr>
            </a:gs>
            <a:gs pos="93000">
              <a:schemeClr val="lt1">
                <a:hueOff val="0"/>
                <a:satOff val="0"/>
                <a:lumOff val="0"/>
                <a:alphaOff val="0"/>
                <a:tint val="15000"/>
                <a:satMod val="165000"/>
              </a:schemeClr>
            </a:gs>
            <a:gs pos="100000">
              <a:schemeClr val="l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4116" tIns="0" rIns="214116" bIns="0" numCol="1" spcCol="1270" anchor="ctr" anchorCtr="0">
          <a:noAutofit/>
        </a:bodyPr>
        <a:lstStyle/>
        <a:p>
          <a:pPr marL="0" lvl="0" indent="0" algn="l" defTabSz="533400">
            <a:lnSpc>
              <a:spcPct val="90000"/>
            </a:lnSpc>
            <a:spcBef>
              <a:spcPct val="0"/>
            </a:spcBef>
            <a:spcAft>
              <a:spcPct val="35000"/>
            </a:spcAft>
            <a:buNone/>
          </a:pPr>
          <a:r>
            <a:rPr lang="ru-RU" sz="1200" b="1" kern="1200" spc="-20">
              <a:latin typeface="Arial" panose="020B0604020202020204" pitchFamily="34" charset="0"/>
              <a:ea typeface="Times New Roman"/>
              <a:cs typeface="Arial" panose="020B0604020202020204" pitchFamily="34" charset="0"/>
            </a:rPr>
            <a:t>Внимание к социальным аспектам (инклюзивная экономика</a:t>
          </a:r>
          <a:r>
            <a:rPr lang="ru-RU" sz="1200" kern="1200" spc="-20">
              <a:latin typeface="Arial" panose="020B0604020202020204" pitchFamily="34" charset="0"/>
              <a:ea typeface="Times New Roman"/>
              <a:cs typeface="Arial" panose="020B0604020202020204" pitchFamily="34" charset="0"/>
            </a:rPr>
            <a:t>), </a:t>
          </a:r>
          <a:r>
            <a:rPr lang="ru-RU" sz="1200" b="1" kern="1200" spc="-20">
              <a:latin typeface="Arial" panose="020B0604020202020204" pitchFamily="34" charset="0"/>
              <a:ea typeface="Times New Roman"/>
              <a:cs typeface="Arial" panose="020B0604020202020204" pitchFamily="34" charset="0"/>
            </a:rPr>
            <a:t>учет институциональных особенностей</a:t>
          </a:r>
          <a:endParaRPr lang="ru-RU" sz="1200" b="1" kern="1200" dirty="0"/>
        </a:p>
      </dsp:txBody>
      <dsp:txXfrm>
        <a:off x="419895" y="2185139"/>
        <a:ext cx="5589764" cy="693659"/>
      </dsp:txXfrm>
    </dsp:sp>
    <dsp:sp modelId="{7AF01555-E5A6-4C39-BE3A-BBB52A679390}">
      <dsp:nvSpPr>
        <dsp:cNvPr id="0" name=""/>
        <dsp:cNvSpPr/>
      </dsp:nvSpPr>
      <dsp:spPr>
        <a:xfrm>
          <a:off x="0" y="3625906"/>
          <a:ext cx="8092592" cy="554400"/>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5713DBE-7764-4153-954B-AEE7C1B0F8B1}">
      <dsp:nvSpPr>
        <dsp:cNvPr id="0" name=""/>
        <dsp:cNvSpPr/>
      </dsp:nvSpPr>
      <dsp:spPr>
        <a:xfrm>
          <a:off x="449587" y="3195431"/>
          <a:ext cx="5664814" cy="769430"/>
        </a:xfrm>
        <a:prstGeom prst="roundRect">
          <a:avLst/>
        </a:prstGeom>
        <a:gradFill rotWithShape="0">
          <a:gsLst>
            <a:gs pos="0">
              <a:schemeClr val="lt1">
                <a:hueOff val="0"/>
                <a:satOff val="0"/>
                <a:lumOff val="0"/>
                <a:alphaOff val="0"/>
                <a:tint val="70000"/>
                <a:satMod val="130000"/>
              </a:schemeClr>
            </a:gs>
            <a:gs pos="43000">
              <a:schemeClr val="lt1">
                <a:hueOff val="0"/>
                <a:satOff val="0"/>
                <a:lumOff val="0"/>
                <a:alphaOff val="0"/>
                <a:tint val="44000"/>
                <a:satMod val="165000"/>
              </a:schemeClr>
            </a:gs>
            <a:gs pos="93000">
              <a:schemeClr val="lt1">
                <a:hueOff val="0"/>
                <a:satOff val="0"/>
                <a:lumOff val="0"/>
                <a:alphaOff val="0"/>
                <a:tint val="15000"/>
                <a:satMod val="165000"/>
              </a:schemeClr>
            </a:gs>
            <a:gs pos="100000">
              <a:schemeClr val="l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4116" tIns="0" rIns="214116" bIns="0" numCol="1" spcCol="1270" anchor="ctr" anchorCtr="0">
          <a:noAutofit/>
        </a:bodyPr>
        <a:lstStyle/>
        <a:p>
          <a:pPr marL="0" lvl="0" indent="0" algn="l" defTabSz="533400">
            <a:lnSpc>
              <a:spcPct val="90000"/>
            </a:lnSpc>
            <a:spcBef>
              <a:spcPct val="0"/>
            </a:spcBef>
            <a:spcAft>
              <a:spcPct val="35000"/>
            </a:spcAft>
            <a:buNone/>
          </a:pPr>
          <a:r>
            <a:rPr lang="ru-RU" sz="1200" b="1" kern="1200" spc="-20">
              <a:latin typeface="Arial" panose="020B0604020202020204" pitchFamily="34" charset="0"/>
              <a:ea typeface="Times New Roman"/>
              <a:cs typeface="Arial" panose="020B0604020202020204" pitchFamily="34" charset="0"/>
            </a:rPr>
            <a:t>Признание значимой роли  нормативного подхода при осуществлении государственного регулирования</a:t>
          </a:r>
          <a:endParaRPr lang="ru-RU" sz="1200" b="1" kern="1200" dirty="0"/>
        </a:p>
      </dsp:txBody>
      <dsp:txXfrm>
        <a:off x="487147" y="3232991"/>
        <a:ext cx="5589694" cy="69431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drawing1.xml><?xml version="1.0" encoding="utf-8"?>
<c:userShapes xmlns:c="http://schemas.openxmlformats.org/drawingml/2006/chart">
  <cdr:relSizeAnchor xmlns:cdr="http://schemas.openxmlformats.org/drawingml/2006/chartDrawing">
    <cdr:from>
      <cdr:x>0.01818</cdr:x>
      <cdr:y>0.13333</cdr:y>
    </cdr:from>
    <cdr:to>
      <cdr:x>0.98182</cdr:x>
      <cdr:y>1</cdr:y>
    </cdr:to>
    <cdr:pic>
      <cdr:nvPicPr>
        <cdr:cNvPr id="3" name="Picture 2" descr="Цена на нефть. График">
          <a:extLst xmlns:a="http://schemas.openxmlformats.org/drawingml/2006/main">
            <a:ext uri="{FF2B5EF4-FFF2-40B4-BE49-F238E27FC236}">
              <a16:creationId xmlns:a16="http://schemas.microsoft.com/office/drawing/2014/main" id="{AAF5516A-C903-4771-B9B9-9E5F340491E9}"/>
            </a:ext>
          </a:extLst>
        </cdr:cNvPr>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a:srcRect xmlns:a="http://schemas.openxmlformats.org/drawingml/2006/main" l="970" t="12293" r="1013" b="1660"/>
        <a:stretch xmlns:a="http://schemas.openxmlformats.org/drawingml/2006/main">
          <a:fillRect/>
        </a:stretch>
      </cdr:blipFill>
      <cdr:spPr bwMode="auto">
        <a:xfrm xmlns:a="http://schemas.openxmlformats.org/drawingml/2006/main">
          <a:off x="144016" y="432048"/>
          <a:ext cx="7632848" cy="2808299"/>
        </a:xfrm>
        <a:prstGeom xmlns:a="http://schemas.openxmlformats.org/drawingml/2006/main" prst="rect">
          <a:avLst/>
        </a:prstGeom>
        <a:noFill xmlns:a="http://schemas.openxmlformats.org/drawingml/2006/main"/>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065" cy="494709"/>
          </a:xfrm>
          <a:prstGeom prst="rect">
            <a:avLst/>
          </a:prstGeom>
        </p:spPr>
        <p:txBody>
          <a:bodyPr vert="horz" lIns="91139" tIns="45569" rIns="91139" bIns="45569"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sz="quarter" idx="1"/>
          </p:nvPr>
        </p:nvSpPr>
        <p:spPr>
          <a:xfrm>
            <a:off x="3850092" y="0"/>
            <a:ext cx="2946065" cy="494709"/>
          </a:xfrm>
          <a:prstGeom prst="rect">
            <a:avLst/>
          </a:prstGeom>
        </p:spPr>
        <p:txBody>
          <a:bodyPr vert="horz" lIns="91139" tIns="45569" rIns="91139" bIns="45569" rtlCol="0"/>
          <a:lstStyle>
            <a:lvl1pPr algn="r" fontAlgn="auto">
              <a:spcBef>
                <a:spcPts val="0"/>
              </a:spcBef>
              <a:spcAft>
                <a:spcPts val="0"/>
              </a:spcAft>
              <a:defRPr sz="1200" smtClean="0">
                <a:latin typeface="+mn-lt"/>
                <a:cs typeface="+mn-cs"/>
              </a:defRPr>
            </a:lvl1pPr>
          </a:lstStyle>
          <a:p>
            <a:pPr>
              <a:defRPr/>
            </a:pPr>
            <a:fld id="{FA460CF3-0128-4509-B004-DABE512348BF}" type="datetimeFigureOut">
              <a:rPr lang="ru-RU"/>
              <a:pPr>
                <a:defRPr/>
              </a:pPr>
              <a:t>23.08.2020</a:t>
            </a:fld>
            <a:endParaRPr lang="ru-RU"/>
          </a:p>
        </p:txBody>
      </p:sp>
      <p:sp>
        <p:nvSpPr>
          <p:cNvPr id="4" name="Нижний колонтитул 3"/>
          <p:cNvSpPr>
            <a:spLocks noGrp="1"/>
          </p:cNvSpPr>
          <p:nvPr>
            <p:ph type="ftr" sz="quarter" idx="2"/>
          </p:nvPr>
        </p:nvSpPr>
        <p:spPr>
          <a:xfrm>
            <a:off x="0" y="9378010"/>
            <a:ext cx="2946065" cy="494708"/>
          </a:xfrm>
          <a:prstGeom prst="rect">
            <a:avLst/>
          </a:prstGeom>
        </p:spPr>
        <p:txBody>
          <a:bodyPr vert="horz" lIns="91139" tIns="45569" rIns="91139" bIns="45569" rtlCol="0" anchor="b"/>
          <a:lstStyle>
            <a:lvl1pPr algn="l" fontAlgn="auto">
              <a:spcBef>
                <a:spcPts val="0"/>
              </a:spcBef>
              <a:spcAft>
                <a:spcPts val="0"/>
              </a:spcAft>
              <a:defRPr sz="1200">
                <a:latin typeface="+mn-lt"/>
                <a:cs typeface="+mn-cs"/>
              </a:defRPr>
            </a:lvl1pPr>
          </a:lstStyle>
          <a:p>
            <a:pPr>
              <a:defRPr/>
            </a:pPr>
            <a:endParaRPr lang="ru-RU"/>
          </a:p>
        </p:txBody>
      </p:sp>
      <p:sp>
        <p:nvSpPr>
          <p:cNvPr id="5" name="Номер слайда 4"/>
          <p:cNvSpPr>
            <a:spLocks noGrp="1"/>
          </p:cNvSpPr>
          <p:nvPr>
            <p:ph type="sldNum" sz="quarter" idx="3"/>
          </p:nvPr>
        </p:nvSpPr>
        <p:spPr>
          <a:xfrm>
            <a:off x="3850092" y="9378010"/>
            <a:ext cx="2946065" cy="494708"/>
          </a:xfrm>
          <a:prstGeom prst="rect">
            <a:avLst/>
          </a:prstGeom>
        </p:spPr>
        <p:txBody>
          <a:bodyPr vert="horz" lIns="91139" tIns="45569" rIns="91139" bIns="45569" rtlCol="0" anchor="b"/>
          <a:lstStyle>
            <a:lvl1pPr algn="r" fontAlgn="auto">
              <a:spcBef>
                <a:spcPts val="0"/>
              </a:spcBef>
              <a:spcAft>
                <a:spcPts val="0"/>
              </a:spcAft>
              <a:defRPr sz="1200" smtClean="0">
                <a:latin typeface="+mn-lt"/>
                <a:cs typeface="+mn-cs"/>
              </a:defRPr>
            </a:lvl1pPr>
          </a:lstStyle>
          <a:p>
            <a:pPr>
              <a:defRPr/>
            </a:pPr>
            <a:fld id="{16F2C966-9DFB-4235-84DD-AA939DD48184}" type="slidenum">
              <a:rPr lang="ru-RU"/>
              <a:pPr>
                <a:defRPr/>
              </a:pPr>
              <a:t>‹#›</a:t>
            </a:fld>
            <a:endParaRPr lang="ru-RU"/>
          </a:p>
        </p:txBody>
      </p:sp>
    </p:spTree>
    <p:extLst>
      <p:ext uri="{BB962C8B-B14F-4D97-AF65-F5344CB8AC3E}">
        <p14:creationId xmlns:p14="http://schemas.microsoft.com/office/powerpoint/2010/main" val="1057800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1"/>
            <a:ext cx="2946065" cy="493176"/>
          </a:xfrm>
          <a:prstGeom prst="rect">
            <a:avLst/>
          </a:prstGeom>
        </p:spPr>
        <p:txBody>
          <a:bodyPr vert="horz" lIns="91139" tIns="45569" rIns="91139" bIns="45569"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50092" y="1"/>
            <a:ext cx="2946065" cy="493176"/>
          </a:xfrm>
          <a:prstGeom prst="rect">
            <a:avLst/>
          </a:prstGeom>
        </p:spPr>
        <p:txBody>
          <a:bodyPr vert="horz" lIns="91139" tIns="45569" rIns="91139" bIns="45569" rtlCol="0"/>
          <a:lstStyle>
            <a:lvl1pPr algn="r" fontAlgn="auto">
              <a:spcBef>
                <a:spcPts val="0"/>
              </a:spcBef>
              <a:spcAft>
                <a:spcPts val="0"/>
              </a:spcAft>
              <a:defRPr sz="1200" smtClean="0">
                <a:latin typeface="+mn-lt"/>
                <a:cs typeface="+mn-cs"/>
              </a:defRPr>
            </a:lvl1pPr>
          </a:lstStyle>
          <a:p>
            <a:pPr>
              <a:defRPr/>
            </a:pPr>
            <a:fld id="{44843032-76E6-4E5F-91AD-EF34DC065E89}" type="datetimeFigureOut">
              <a:rPr lang="ru-RU"/>
              <a:pPr>
                <a:defRPr/>
              </a:pPr>
              <a:t>23.08.2020</a:t>
            </a:fld>
            <a:endParaRPr lang="ru-RU"/>
          </a:p>
        </p:txBody>
      </p:sp>
      <p:sp>
        <p:nvSpPr>
          <p:cNvPr id="4" name="Образ слайда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139" tIns="45569" rIns="91139" bIns="45569" rtlCol="0" anchor="ctr"/>
          <a:lstStyle/>
          <a:p>
            <a:pPr lvl="0"/>
            <a:endParaRPr lang="ru-RU" noProof="0"/>
          </a:p>
        </p:txBody>
      </p:sp>
      <p:sp>
        <p:nvSpPr>
          <p:cNvPr id="5" name="Заметки 4"/>
          <p:cNvSpPr>
            <a:spLocks noGrp="1"/>
          </p:cNvSpPr>
          <p:nvPr>
            <p:ph type="body" sz="quarter" idx="3"/>
          </p:nvPr>
        </p:nvSpPr>
        <p:spPr>
          <a:xfrm>
            <a:off x="679160" y="4689771"/>
            <a:ext cx="5439355" cy="4443183"/>
          </a:xfrm>
          <a:prstGeom prst="rect">
            <a:avLst/>
          </a:prstGeom>
        </p:spPr>
        <p:txBody>
          <a:bodyPr vert="horz" lIns="91139" tIns="45569" rIns="91139" bIns="45569" rtlCol="0">
            <a:normAutofit/>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9379542"/>
            <a:ext cx="2946065" cy="493176"/>
          </a:xfrm>
          <a:prstGeom prst="rect">
            <a:avLst/>
          </a:prstGeom>
        </p:spPr>
        <p:txBody>
          <a:bodyPr vert="horz" lIns="91139" tIns="45569" rIns="91139" bIns="45569"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50092" y="9379542"/>
            <a:ext cx="2946065" cy="493176"/>
          </a:xfrm>
          <a:prstGeom prst="rect">
            <a:avLst/>
          </a:prstGeom>
        </p:spPr>
        <p:txBody>
          <a:bodyPr vert="horz" lIns="91139" tIns="45569" rIns="91139" bIns="45569" rtlCol="0" anchor="b"/>
          <a:lstStyle>
            <a:lvl1pPr algn="r" fontAlgn="auto">
              <a:spcBef>
                <a:spcPts val="0"/>
              </a:spcBef>
              <a:spcAft>
                <a:spcPts val="0"/>
              </a:spcAft>
              <a:defRPr sz="1200" smtClean="0">
                <a:latin typeface="+mn-lt"/>
                <a:cs typeface="+mn-cs"/>
              </a:defRPr>
            </a:lvl1pPr>
          </a:lstStyle>
          <a:p>
            <a:pPr>
              <a:defRPr/>
            </a:pPr>
            <a:fld id="{3079F655-F61C-4C35-95C9-48C6B17CA32F}" type="slidenum">
              <a:rPr lang="ru-RU"/>
              <a:pPr>
                <a:defRPr/>
              </a:pPr>
              <a:t>‹#›</a:t>
            </a:fld>
            <a:endParaRPr lang="ru-RU"/>
          </a:p>
        </p:txBody>
      </p:sp>
    </p:spTree>
    <p:extLst>
      <p:ext uri="{BB962C8B-B14F-4D97-AF65-F5344CB8AC3E}">
        <p14:creationId xmlns:p14="http://schemas.microsoft.com/office/powerpoint/2010/main" val="3782657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23883F4-75FF-4A63-9CB8-4A3DB976460A}" type="slidenum">
              <a:rPr lang="ru-RU">
                <a:ea typeface="Lucida Sans Unicode" pitchFamily="34" charset="0"/>
                <a:cs typeface="Lucida Sans Unicode" pitchFamily="34" charset="0"/>
              </a:rPr>
              <a:pPr fontAlgn="base">
                <a:spcBef>
                  <a:spcPct val="0"/>
                </a:spcBef>
                <a:spcAft>
                  <a:spcPct val="0"/>
                </a:spcAft>
              </a:pPr>
              <a:t>3</a:t>
            </a:fld>
            <a:endParaRPr lang="ru-RU">
              <a:ea typeface="Lucida Sans Unicode" pitchFamily="34" charset="0"/>
              <a:cs typeface="Lucida Sans Unicode" pitchFamily="34" charset="0"/>
            </a:endParaRPr>
          </a:p>
        </p:txBody>
      </p:sp>
      <p:sp>
        <p:nvSpPr>
          <p:cNvPr id="45059" name="Rectangle 1"/>
          <p:cNvSpPr>
            <a:spLocks noGrp="1" noRot="1" noChangeAspect="1" noChangeArrowheads="1" noTextEdit="1"/>
          </p:cNvSpPr>
          <p:nvPr>
            <p:ph type="sldImg"/>
          </p:nvPr>
        </p:nvSpPr>
        <p:spPr bwMode="auto">
          <a:xfrm>
            <a:off x="588963" y="484188"/>
            <a:ext cx="5619750" cy="4214812"/>
          </a:xfrm>
          <a:solidFill>
            <a:srgbClr val="FFFFFF"/>
          </a:solidFill>
          <a:ln>
            <a:solidFill>
              <a:srgbClr val="000000"/>
            </a:solidFill>
            <a:miter lim="800000"/>
            <a:headEnd/>
            <a:tailEnd/>
          </a:ln>
        </p:spPr>
      </p:sp>
      <p:sp>
        <p:nvSpPr>
          <p:cNvPr id="45060" name="Rectangle 2"/>
          <p:cNvSpPr>
            <a:spLocks noGrp="1" noChangeArrowheads="1"/>
          </p:cNvSpPr>
          <p:nvPr>
            <p:ph type="body" idx="1"/>
          </p:nvPr>
        </p:nvSpPr>
        <p:spPr bwMode="auto">
          <a:xfrm>
            <a:off x="679160" y="4691303"/>
            <a:ext cx="5439355" cy="4443182"/>
          </a:xfrm>
          <a:noFill/>
        </p:spPr>
        <p:txBody>
          <a:bodyPr wrap="none" numCol="1" anchor="ctr" anchorCtr="0" compatLnSpc="1">
            <a:prstTxWarp prst="textNoShape">
              <a:avLst/>
            </a:prstTxWarp>
          </a:bodyPr>
          <a:lstStyle/>
          <a:p>
            <a:pPr>
              <a:spcBef>
                <a:spcPct val="0"/>
              </a:spcBef>
            </a:pPr>
            <a:endParaRPr lang="ru-RU">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a:t>Образец заголовка</a:t>
            </a:r>
            <a:endParaRPr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a:t>Образец подзаголовка</a:t>
            </a:r>
            <a:endParaRPr lang="en-US"/>
          </a:p>
        </p:txBody>
      </p:sp>
      <p:sp>
        <p:nvSpPr>
          <p:cNvPr id="4" name="Дата 29"/>
          <p:cNvSpPr>
            <a:spLocks noGrp="1"/>
          </p:cNvSpPr>
          <p:nvPr>
            <p:ph type="dt" sz="half" idx="10"/>
          </p:nvPr>
        </p:nvSpPr>
        <p:spPr/>
        <p:txBody>
          <a:bodyPr/>
          <a:lstStyle>
            <a:lvl1pPr>
              <a:defRPr/>
            </a:lvl1pPr>
          </a:lstStyle>
          <a:p>
            <a:pPr>
              <a:defRPr/>
            </a:pPr>
            <a:fld id="{1F81E330-D217-4BFA-910B-E80F507B23C0}" type="datetime1">
              <a:rPr lang="ru-RU"/>
              <a:pPr>
                <a:defRPr/>
              </a:pPr>
              <a:t>23.08.2020</a:t>
            </a:fld>
            <a:endParaRPr lang="ru-RU"/>
          </a:p>
        </p:txBody>
      </p:sp>
      <p:sp>
        <p:nvSpPr>
          <p:cNvPr id="5" name="Нижний колонтитул 18"/>
          <p:cNvSpPr>
            <a:spLocks noGrp="1"/>
          </p:cNvSpPr>
          <p:nvPr>
            <p:ph type="ftr" sz="quarter" idx="11"/>
          </p:nvPr>
        </p:nvSpPr>
        <p:spPr/>
        <p:txBody>
          <a:bodyPr/>
          <a:lstStyle>
            <a:lvl1pPr>
              <a:defRPr/>
            </a:lvl1pPr>
          </a:lstStyle>
          <a:p>
            <a:pPr>
              <a:defRPr/>
            </a:pPr>
            <a:endParaRPr lang="ru-RU"/>
          </a:p>
        </p:txBody>
      </p:sp>
      <p:sp>
        <p:nvSpPr>
          <p:cNvPr id="6" name="Номер слайда 26"/>
          <p:cNvSpPr>
            <a:spLocks noGrp="1"/>
          </p:cNvSpPr>
          <p:nvPr>
            <p:ph type="sldNum" sz="quarter" idx="12"/>
          </p:nvPr>
        </p:nvSpPr>
        <p:spPr/>
        <p:txBody>
          <a:bodyPr/>
          <a:lstStyle>
            <a:lvl1pPr>
              <a:defRPr/>
            </a:lvl1pPr>
          </a:lstStyle>
          <a:p>
            <a:pPr>
              <a:defRPr/>
            </a:pPr>
            <a:fld id="{3B8F4A4D-DA6B-425B-BF9D-970F70E83309}"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BE5B266F-5C75-4D2D-8746-AF5D7B7064B0}" type="datetime1">
              <a:rPr lang="ru-RU"/>
              <a:pPr>
                <a:defRPr/>
              </a:pPr>
              <a:t>23.08.2020</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0A65043C-24C6-4EC3-867A-417267024590}"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lang="ru-RU"/>
              <a:t>Образец заголовка</a:t>
            </a:r>
            <a:endParaRPr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7F19D62F-1E57-4A96-B9D9-2F7C07129E5A}" type="datetime1">
              <a:rPr lang="ru-RU"/>
              <a:pPr>
                <a:defRPr/>
              </a:pPr>
              <a:t>23.08.2020</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5D693A4D-F8AC-4465-B598-EBA33BA285A0}"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2FDECE8F-62B4-4C46-B9B0-F933DB57E714}" type="datetime1">
              <a:rPr lang="ru-RU"/>
              <a:pPr>
                <a:defRPr/>
              </a:pPr>
              <a:t>23.08.2020</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3D87BCC6-FDE2-4C92-9BEF-1AEA66466CC6}"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a:t>Образец заголовка</a:t>
            </a:r>
            <a:endParaRPr lang="en-US"/>
          </a:p>
        </p:txBody>
      </p:sp>
      <p:sp>
        <p:nvSpPr>
          <p:cNvPr id="3" name="Текст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7112EEF7-E980-4B4E-8DD7-E5B22F4B2C69}" type="datetime1">
              <a:rPr lang="ru-RU"/>
              <a:pPr>
                <a:defRPr/>
              </a:pPr>
              <a:t>23.08.2020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6BA23EB-A692-45B3-9F49-9833FC227E07}"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lang="ru-RU"/>
              <a:t>Образец заголовка</a:t>
            </a:r>
            <a:endParaRPr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551F85D4-8C87-469F-8ACF-710C806D8ED5}" type="datetime1">
              <a:rPr lang="ru-RU"/>
              <a:pPr>
                <a:defRPr/>
              </a:pPr>
              <a:t>23.08.2020</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63AECFC0-0A33-472C-81F2-7B72CB023BB7}"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lvl1pPr>
              <a:defRPr/>
            </a:lvl1pPr>
          </a:lstStyle>
          <a:p>
            <a:r>
              <a:rPr lang="ru-RU"/>
              <a:t>Образец заголовка</a:t>
            </a:r>
            <a:endParaRPr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Дата 9"/>
          <p:cNvSpPr>
            <a:spLocks noGrp="1"/>
          </p:cNvSpPr>
          <p:nvPr>
            <p:ph type="dt" sz="half" idx="10"/>
          </p:nvPr>
        </p:nvSpPr>
        <p:spPr/>
        <p:txBody>
          <a:bodyPr/>
          <a:lstStyle>
            <a:lvl1pPr>
              <a:defRPr/>
            </a:lvl1pPr>
          </a:lstStyle>
          <a:p>
            <a:pPr>
              <a:defRPr/>
            </a:pPr>
            <a:fld id="{104C532B-7BCB-4852-9D93-8A6243FAAD7F}" type="datetime1">
              <a:rPr lang="ru-RU"/>
              <a:pPr>
                <a:defRPr/>
              </a:pPr>
              <a:t>23.08.2020</a:t>
            </a:fld>
            <a:endParaRPr lang="ru-RU"/>
          </a:p>
        </p:txBody>
      </p:sp>
      <p:sp>
        <p:nvSpPr>
          <p:cNvPr id="8" name="Нижний колонтитул 21"/>
          <p:cNvSpPr>
            <a:spLocks noGrp="1"/>
          </p:cNvSpPr>
          <p:nvPr>
            <p:ph type="ftr" sz="quarter" idx="11"/>
          </p:nvPr>
        </p:nvSpPr>
        <p:spPr/>
        <p:txBody>
          <a:bodyPr/>
          <a:lstStyle>
            <a:lvl1pPr>
              <a:defRPr/>
            </a:lvl1pPr>
          </a:lstStyle>
          <a:p>
            <a:pPr>
              <a:defRPr/>
            </a:pPr>
            <a:endParaRPr lang="ru-RU"/>
          </a:p>
        </p:txBody>
      </p:sp>
      <p:sp>
        <p:nvSpPr>
          <p:cNvPr id="9" name="Номер слайда 17"/>
          <p:cNvSpPr>
            <a:spLocks noGrp="1"/>
          </p:cNvSpPr>
          <p:nvPr>
            <p:ph type="sldNum" sz="quarter" idx="12"/>
          </p:nvPr>
        </p:nvSpPr>
        <p:spPr/>
        <p:txBody>
          <a:bodyPr/>
          <a:lstStyle>
            <a:lvl1pPr>
              <a:defRPr/>
            </a:lvl1pPr>
          </a:lstStyle>
          <a:p>
            <a:pPr>
              <a:defRPr/>
            </a:pPr>
            <a:fld id="{87A9F1EE-194B-4F35-8F36-EC2DCB0BD4A3}"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fld id="{7997F782-D119-4248-A0AB-E3E5E9909B56}" type="datetime1">
              <a:rPr lang="ru-RU"/>
              <a:pPr>
                <a:defRPr/>
              </a:pPr>
              <a:t>23.08.2020</a:t>
            </a:fld>
            <a:endParaRPr lang="ru-RU"/>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pPr>
              <a:defRPr/>
            </a:pPr>
            <a:fld id="{F27A3C64-A8A0-496A-B793-CE1A7445AC3E}"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84C35F94-15CD-47F8-BC57-962C5489BD7E}" type="datetime1">
              <a:rPr lang="ru-RU"/>
              <a:pPr>
                <a:defRPr/>
              </a:pPr>
              <a:t>23.08.2020</a:t>
            </a:fld>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7C611D47-C7DA-4738-A876-D54308086956}"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a:t>Образец заголовка</a:t>
            </a:r>
            <a:endParaRPr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F82070CE-10D9-4004-95AD-3625A412300C}" type="datetime1">
              <a:rPr lang="ru-RU"/>
              <a:pPr>
                <a:defRPr/>
              </a:pPr>
              <a:t>23.08.2020</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0D60E33B-7725-4025-A6ED-7BB147CC2D47}"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с одним вырезанным скругленным углом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ый треугольник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Полилиния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Полилиния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Заголовок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a:t>Образец заголовка</a:t>
            </a:r>
            <a:endParaRPr lang="en-US"/>
          </a:p>
        </p:txBody>
      </p:sp>
      <p:sp>
        <p:nvSpPr>
          <p:cNvPr id="4" name="Текст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a:t>Образец текста</a:t>
            </a: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a:t>Вставка рисунка</a:t>
            </a:r>
            <a:endParaRPr lang="en-US" noProof="0" dirty="0"/>
          </a:p>
        </p:txBody>
      </p:sp>
      <p:sp>
        <p:nvSpPr>
          <p:cNvPr id="9" name="Дата 4"/>
          <p:cNvSpPr>
            <a:spLocks noGrp="1"/>
          </p:cNvSpPr>
          <p:nvPr>
            <p:ph type="dt" sz="half" idx="10"/>
          </p:nvPr>
        </p:nvSpPr>
        <p:spPr/>
        <p:txBody>
          <a:bodyPr/>
          <a:lstStyle>
            <a:lvl1pPr>
              <a:defRPr/>
            </a:lvl1pPr>
          </a:lstStyle>
          <a:p>
            <a:pPr>
              <a:defRPr/>
            </a:pPr>
            <a:fld id="{60F67405-8728-4909-8360-3AF588A047EF}" type="datetime1">
              <a:rPr lang="ru-RU"/>
              <a:pPr>
                <a:defRPr/>
              </a:pPr>
              <a:t>23.08.2020</a:t>
            </a:fld>
            <a:endParaRPr lang="ru-RU"/>
          </a:p>
        </p:txBody>
      </p:sp>
      <p:sp>
        <p:nvSpPr>
          <p:cNvPr id="10" name="Нижний колонтитул 5"/>
          <p:cNvSpPr>
            <a:spLocks noGrp="1"/>
          </p:cNvSpPr>
          <p:nvPr>
            <p:ph type="ftr" sz="quarter" idx="11"/>
          </p:nvPr>
        </p:nvSpPr>
        <p:spPr/>
        <p:txBody>
          <a:bodyPr/>
          <a:lstStyle>
            <a:lvl1pPr>
              <a:defRPr/>
            </a:lvl1pPr>
          </a:lstStyle>
          <a:p>
            <a:pPr>
              <a:defRPr/>
            </a:pPr>
            <a:endParaRPr lang="ru-RU"/>
          </a:p>
        </p:txBody>
      </p:sp>
      <p:sp>
        <p:nvSpPr>
          <p:cNvPr id="11" name="Номер слайда 6"/>
          <p:cNvSpPr>
            <a:spLocks noGrp="1"/>
          </p:cNvSpPr>
          <p:nvPr>
            <p:ph type="sldNum" sz="quarter" idx="12"/>
          </p:nvPr>
        </p:nvSpPr>
        <p:spPr>
          <a:xfrm>
            <a:off x="8077200" y="6356350"/>
            <a:ext cx="609600" cy="365125"/>
          </a:xfrm>
        </p:spPr>
        <p:txBody>
          <a:bodyPr/>
          <a:lstStyle>
            <a:lvl1pPr>
              <a:defRPr/>
            </a:lvl1pPr>
          </a:lstStyle>
          <a:p>
            <a:pPr>
              <a:defRPr/>
            </a:pPr>
            <a:fld id="{47835419-0898-4211-8DEA-141EBDF26111}"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 name="Полилиния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Полилиния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8" name="Заголовок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ru-RU"/>
              <a:t>Образец заголовка</a:t>
            </a:r>
            <a:endParaRPr lang="en-US"/>
          </a:p>
        </p:txBody>
      </p:sp>
      <p:sp>
        <p:nvSpPr>
          <p:cNvPr id="1029" name="Текст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C6C937B0-27AA-4AD2-BD20-83E993C01BD7}" type="datetime1">
              <a:rPr lang="ru-RU"/>
              <a:pPr>
                <a:defRPr/>
              </a:pPr>
              <a:t>23.08.2020</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05293FA8-4A8F-4DB0-A4A9-EDA8204B36B3}" type="slidenum">
              <a:rPr lang="ru-RU"/>
              <a:pPr>
                <a:defRPr/>
              </a:pPr>
              <a:t>‹#›</a:t>
            </a:fld>
            <a:endParaRPr lang="ru-RU"/>
          </a:p>
        </p:txBody>
      </p:sp>
      <p:grpSp>
        <p:nvGrpSpPr>
          <p:cNvPr id="1033" name="Группа 1"/>
          <p:cNvGrpSpPr>
            <a:grpSpLocks/>
          </p:cNvGrpSpPr>
          <p:nvPr/>
        </p:nvGrpSpPr>
        <p:grpSpPr bwMode="auto">
          <a:xfrm>
            <a:off x="-19050" y="203200"/>
            <a:ext cx="9180513" cy="647700"/>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695" r:id="rId1"/>
    <p:sldLayoutId id="2147483687" r:id="rId2"/>
    <p:sldLayoutId id="2147483696" r:id="rId3"/>
    <p:sldLayoutId id="2147483688" r:id="rId4"/>
    <p:sldLayoutId id="2147483689" r:id="rId5"/>
    <p:sldLayoutId id="2147483690" r:id="rId6"/>
    <p:sldLayoutId id="2147483691" r:id="rId7"/>
    <p:sldLayoutId id="2147483692" r:id="rId8"/>
    <p:sldLayoutId id="2147483697" r:id="rId9"/>
    <p:sldLayoutId id="2147483693" r:id="rId10"/>
    <p:sldLayoutId id="2147483694" r:id="rId11"/>
  </p:sldLayoutIdLst>
  <p:hf hdr="0" ftr="0" dt="0"/>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F4DB6F"/>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8.wmf"/><Relationship Id="rId5" Type="http://schemas.openxmlformats.org/officeDocument/2006/relationships/oleObject" Target="../embeddings/oleObject2.bin"/><Relationship Id="rId4" Type="http://schemas.openxmlformats.org/officeDocument/2006/relationships/image" Target="../media/image17.wmf"/></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Прямоугольник 3"/>
          <p:cNvSpPr>
            <a:spLocks noChangeArrowheads="1"/>
          </p:cNvSpPr>
          <p:nvPr/>
        </p:nvSpPr>
        <p:spPr bwMode="auto">
          <a:xfrm>
            <a:off x="5076056" y="3672014"/>
            <a:ext cx="4211960" cy="707886"/>
          </a:xfrm>
          <a:prstGeom prst="rect">
            <a:avLst/>
          </a:prstGeom>
          <a:noFill/>
          <a:ln w="9525">
            <a:noFill/>
            <a:miter lim="800000"/>
            <a:headEnd/>
            <a:tailEnd/>
          </a:ln>
        </p:spPr>
        <p:txBody>
          <a:bodyPr wrap="square">
            <a:spAutoFit/>
          </a:bodyPr>
          <a:lstStyle/>
          <a:p>
            <a:r>
              <a:rPr lang="ru-RU" sz="2000" dirty="0">
                <a:latin typeface="Constantia" pitchFamily="18" charset="0"/>
              </a:rPr>
              <a:t>Фоменко Георгий Анатольевич, </a:t>
            </a:r>
          </a:p>
          <a:p>
            <a:r>
              <a:rPr lang="ru-RU" sz="2000" dirty="0">
                <a:latin typeface="Constantia" pitchFamily="18" charset="0"/>
              </a:rPr>
              <a:t>д-р геогр. наук, профессор</a:t>
            </a:r>
            <a:endParaRPr lang="ru-RU" sz="2000" b="1" dirty="0">
              <a:latin typeface="Constantia" pitchFamily="18" charset="0"/>
            </a:endParaRPr>
          </a:p>
        </p:txBody>
      </p:sp>
      <p:sp>
        <p:nvSpPr>
          <p:cNvPr id="5" name="Номер слайда 4"/>
          <p:cNvSpPr>
            <a:spLocks noGrp="1"/>
          </p:cNvSpPr>
          <p:nvPr>
            <p:ph type="sldNum" sz="quarter" idx="12"/>
          </p:nvPr>
        </p:nvSpPr>
        <p:spPr/>
        <p:txBody>
          <a:bodyPr/>
          <a:lstStyle/>
          <a:p>
            <a:pPr>
              <a:defRPr/>
            </a:pPr>
            <a:fld id="{F249DF5E-EA01-458C-B763-19D7A1E67B86}" type="slidenum">
              <a:rPr lang="ru-RU"/>
              <a:pPr>
                <a:defRPr/>
              </a:pPr>
              <a:t>1</a:t>
            </a:fld>
            <a:endParaRPr lang="ru-RU"/>
          </a:p>
        </p:txBody>
      </p:sp>
      <p:sp>
        <p:nvSpPr>
          <p:cNvPr id="10" name="Заголовок 9"/>
          <p:cNvSpPr>
            <a:spLocks noGrp="1"/>
          </p:cNvSpPr>
          <p:nvPr>
            <p:ph type="title"/>
          </p:nvPr>
        </p:nvSpPr>
        <p:spPr>
          <a:xfrm>
            <a:off x="611560" y="980728"/>
            <a:ext cx="8229600" cy="1512688"/>
          </a:xfrm>
        </p:spPr>
        <p:txBody>
          <a:bodyPr>
            <a:noAutofit/>
          </a:bodyPr>
          <a:lstStyle/>
          <a:p>
            <a:pPr algn="ctr" fontAlgn="auto">
              <a:spcAft>
                <a:spcPts val="0"/>
              </a:spcAft>
              <a:defRPr/>
            </a:pPr>
            <a:r>
              <a:rPr lang="ru-RU" sz="4000" b="1" dirty="0">
                <a:latin typeface="Arial" panose="020B0604020202020204" pitchFamily="34" charset="0"/>
                <a:cs typeface="Arial" panose="020B0604020202020204" pitchFamily="34" charset="0"/>
              </a:rPr>
              <a:t>Экономический транзит и охрана природы</a:t>
            </a:r>
            <a:endParaRPr lang="ru-RU" sz="4000" dirty="0">
              <a:solidFill>
                <a:srgbClr val="FF0000"/>
              </a:solidFill>
              <a:latin typeface="Arial" panose="020B0604020202020204" pitchFamily="34" charset="0"/>
              <a:cs typeface="Arial" panose="020B0604020202020204" pitchFamily="34" charset="0"/>
            </a:endParaRPr>
          </a:p>
        </p:txBody>
      </p:sp>
      <p:pic>
        <p:nvPicPr>
          <p:cNvPr id="2052" name="Picture 4" descr="Картинки по запросу устойчивое развитие"/>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1560" y="4365104"/>
            <a:ext cx="8064896" cy="249289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987824" y="2708920"/>
            <a:ext cx="5760640" cy="707886"/>
          </a:xfrm>
          <a:prstGeom prst="rect">
            <a:avLst/>
          </a:prstGeom>
          <a:noFill/>
        </p:spPr>
        <p:txBody>
          <a:bodyPr wrap="square" rtlCol="0">
            <a:spAutoFit/>
          </a:bodyPr>
          <a:lstStyle/>
          <a:p>
            <a:pPr algn="r"/>
            <a:r>
              <a:rPr lang="ru-RU" sz="2000" i="1" dirty="0">
                <a:solidFill>
                  <a:schemeClr val="accent3">
                    <a:lumMod val="50000"/>
                  </a:schemeClr>
                </a:solidFill>
                <a:latin typeface="+mn-lt"/>
              </a:rPr>
              <a:t>Открытая лекция в МГУ им. </a:t>
            </a:r>
            <a:r>
              <a:rPr lang="ru-RU" sz="2000" i="1" dirty="0" err="1">
                <a:solidFill>
                  <a:schemeClr val="accent3">
                    <a:lumMod val="50000"/>
                  </a:schemeClr>
                </a:solidFill>
                <a:latin typeface="+mn-lt"/>
              </a:rPr>
              <a:t>М.В</a:t>
            </a:r>
            <a:r>
              <a:rPr lang="ru-RU" sz="2000" i="1" dirty="0">
                <a:solidFill>
                  <a:schemeClr val="accent3">
                    <a:lumMod val="50000"/>
                  </a:schemeClr>
                </a:solidFill>
                <a:latin typeface="+mn-lt"/>
              </a:rPr>
              <a:t>. Ломоносова </a:t>
            </a:r>
            <a:br>
              <a:rPr lang="ru-RU" sz="2000" i="1" dirty="0">
                <a:solidFill>
                  <a:schemeClr val="accent3">
                    <a:lumMod val="50000"/>
                  </a:schemeClr>
                </a:solidFill>
                <a:latin typeface="+mn-lt"/>
              </a:rPr>
            </a:br>
            <a:r>
              <a:rPr lang="ru-RU" sz="2000" i="1" dirty="0">
                <a:solidFill>
                  <a:schemeClr val="accent3">
                    <a:lumMod val="50000"/>
                  </a:schemeClr>
                </a:solidFill>
                <a:latin typeface="+mn-lt"/>
              </a:rPr>
              <a:t>9 ноября 2016 г.</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750" y="764704"/>
            <a:ext cx="8218488" cy="936848"/>
          </a:xfrm>
        </p:spPr>
        <p:txBody>
          <a:bodyPr>
            <a:normAutofit/>
          </a:bodyPr>
          <a:lstStyle/>
          <a:p>
            <a:pPr algn="ctr" fontAlgn="auto">
              <a:spcAft>
                <a:spcPts val="0"/>
              </a:spcAft>
              <a:defRPr/>
            </a:pPr>
            <a:r>
              <a:rPr lang="en-US" sz="2000" b="1" i="1" dirty="0">
                <a:latin typeface="Arial" panose="020B0604020202020204" pitchFamily="34" charset="0"/>
                <a:cs typeface="Arial" panose="020B0604020202020204" pitchFamily="34" charset="0"/>
              </a:rPr>
              <a:t>3.</a:t>
            </a:r>
            <a:r>
              <a:rPr lang="ru-RU" sz="2000" b="1" i="1" dirty="0">
                <a:latin typeface="Arial" panose="020B0604020202020204" pitchFamily="34" charset="0"/>
                <a:cs typeface="Arial" panose="020B0604020202020204" pitchFamily="34" charset="0"/>
              </a:rPr>
              <a:t>1 «Ресурсная зависимость» </a:t>
            </a:r>
            <a:br>
              <a:rPr lang="ru-RU" sz="2000" b="1" i="1" dirty="0">
                <a:latin typeface="Arial" panose="020B0604020202020204" pitchFamily="34" charset="0"/>
                <a:cs typeface="Arial" panose="020B0604020202020204" pitchFamily="34" charset="0"/>
              </a:rPr>
            </a:br>
            <a:r>
              <a:rPr lang="ru-RU" sz="1800" b="1" dirty="0">
                <a:solidFill>
                  <a:srgbClr val="C00000"/>
                </a:solidFill>
                <a:latin typeface="+mn-lt"/>
              </a:rPr>
              <a:t>Структура экспорта России зависит от спроса на сырьевых рынках. Машиностроение и оборудование составляет только 5%  (2012)</a:t>
            </a:r>
            <a:endParaRPr lang="ru-RU" sz="1800" dirty="0"/>
          </a:p>
        </p:txBody>
      </p:sp>
      <p:sp>
        <p:nvSpPr>
          <p:cNvPr id="4" name="Номер слайда 3"/>
          <p:cNvSpPr>
            <a:spLocks noGrp="1"/>
          </p:cNvSpPr>
          <p:nvPr>
            <p:ph type="sldNum" sz="quarter" idx="12"/>
          </p:nvPr>
        </p:nvSpPr>
        <p:spPr/>
        <p:txBody>
          <a:bodyPr/>
          <a:lstStyle/>
          <a:p>
            <a:pPr>
              <a:defRPr/>
            </a:pPr>
            <a:fld id="{466F999A-C9BA-41E1-9F25-5A31DDEC3F10}" type="slidenum">
              <a:rPr lang="ru-RU"/>
              <a:pPr>
                <a:defRPr/>
              </a:pPr>
              <a:t>10</a:t>
            </a:fld>
            <a:endParaRPr lang="ru-RU"/>
          </a:p>
        </p:txBody>
      </p:sp>
      <p:sp>
        <p:nvSpPr>
          <p:cNvPr id="16388" name="Прямоугольник 6"/>
          <p:cNvSpPr>
            <a:spLocks noChangeArrowheads="1"/>
          </p:cNvSpPr>
          <p:nvPr/>
        </p:nvSpPr>
        <p:spPr bwMode="auto">
          <a:xfrm>
            <a:off x="4356100" y="2781300"/>
            <a:ext cx="2001838" cy="368300"/>
          </a:xfrm>
          <a:prstGeom prst="rect">
            <a:avLst/>
          </a:prstGeom>
          <a:noFill/>
          <a:ln w="9525">
            <a:noFill/>
            <a:miter lim="800000"/>
            <a:headEnd/>
            <a:tailEnd/>
          </a:ln>
        </p:spPr>
        <p:txBody>
          <a:bodyPr>
            <a:spAutoFit/>
          </a:bodyPr>
          <a:lstStyle/>
          <a:p>
            <a:pPr algn="ctr"/>
            <a:r>
              <a:rPr lang="ru-RU" b="1">
                <a:solidFill>
                  <a:srgbClr val="FF0000"/>
                </a:solidFill>
                <a:latin typeface="Constantia" pitchFamily="18" charset="0"/>
              </a:rPr>
              <a:t> </a:t>
            </a:r>
          </a:p>
        </p:txBody>
      </p:sp>
      <p:graphicFrame>
        <p:nvGraphicFramePr>
          <p:cNvPr id="14" name="Диаграмма 13"/>
          <p:cNvGraphicFramePr/>
          <p:nvPr>
            <p:extLst>
              <p:ext uri="{D42A27DB-BD31-4B8C-83A1-F6EECF244321}">
                <p14:modId xmlns:p14="http://schemas.microsoft.com/office/powerpoint/2010/main" val="2877142082"/>
              </p:ext>
            </p:extLst>
          </p:nvPr>
        </p:nvGraphicFramePr>
        <p:xfrm>
          <a:off x="1043608" y="1988840"/>
          <a:ext cx="7344816" cy="424847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836712"/>
            <a:ext cx="8229600" cy="1584176"/>
          </a:xfrm>
        </p:spPr>
        <p:txBody>
          <a:bodyPr>
            <a:normAutofit fontScale="90000"/>
          </a:bodyPr>
          <a:lstStyle/>
          <a:p>
            <a:pPr algn="ctr" fontAlgn="auto">
              <a:spcAft>
                <a:spcPts val="0"/>
              </a:spcAft>
              <a:defRPr/>
            </a:pPr>
            <a:r>
              <a:rPr lang="ru-RU" sz="2200" b="1" i="1" dirty="0">
                <a:latin typeface="Arial" panose="020B0604020202020204" pitchFamily="34" charset="0"/>
                <a:cs typeface="Arial" panose="020B0604020202020204" pitchFamily="34" charset="0"/>
              </a:rPr>
              <a:t>3</a:t>
            </a:r>
            <a:r>
              <a:rPr lang="en-US" sz="2200" b="1" i="1" dirty="0">
                <a:latin typeface="Arial" panose="020B0604020202020204" pitchFamily="34" charset="0"/>
                <a:cs typeface="Arial" panose="020B0604020202020204" pitchFamily="34" charset="0"/>
              </a:rPr>
              <a:t>.</a:t>
            </a:r>
            <a:r>
              <a:rPr lang="ru-RU" sz="2200" b="1" i="1" dirty="0">
                <a:latin typeface="Arial" panose="020B0604020202020204" pitchFamily="34" charset="0"/>
                <a:cs typeface="Arial" panose="020B0604020202020204" pitchFamily="34" charset="0"/>
              </a:rPr>
              <a:t>2</a:t>
            </a:r>
            <a:r>
              <a:rPr lang="en-US" sz="2200" b="1" i="1" dirty="0">
                <a:latin typeface="Arial" panose="020B0604020202020204" pitchFamily="34" charset="0"/>
                <a:cs typeface="Arial" panose="020B0604020202020204" pitchFamily="34" charset="0"/>
              </a:rPr>
              <a:t> </a:t>
            </a:r>
            <a:r>
              <a:rPr lang="ru-RU" sz="2200" b="1" i="1" dirty="0">
                <a:latin typeface="Arial" panose="020B0604020202020204" pitchFamily="34" charset="0"/>
                <a:cs typeface="Arial" panose="020B0604020202020204" pitchFamily="34" charset="0"/>
              </a:rPr>
              <a:t>«Социально опасная </a:t>
            </a:r>
            <a:r>
              <a:rPr lang="ru-RU" sz="2200" b="1" i="1" dirty="0" err="1">
                <a:latin typeface="Arial" panose="020B0604020202020204" pitchFamily="34" charset="0"/>
                <a:cs typeface="Arial" panose="020B0604020202020204" pitchFamily="34" charset="0"/>
              </a:rPr>
              <a:t>истощимость</a:t>
            </a:r>
            <a:r>
              <a:rPr lang="ru-RU" sz="2200" b="1" i="1" dirty="0">
                <a:latin typeface="Arial" panose="020B0604020202020204" pitchFamily="34" charset="0"/>
                <a:cs typeface="Arial" panose="020B0604020202020204" pitchFamily="34" charset="0"/>
              </a:rPr>
              <a:t> природного капитала»</a:t>
            </a:r>
            <a:br>
              <a:rPr lang="ru-RU" sz="2200" b="1" i="1" dirty="0">
                <a:latin typeface="Arial" panose="020B0604020202020204" pitchFamily="34" charset="0"/>
                <a:cs typeface="Arial" panose="020B0604020202020204" pitchFamily="34" charset="0"/>
              </a:rPr>
            </a:br>
            <a:r>
              <a:rPr lang="ru-RU" sz="2000" b="1" i="1" dirty="0">
                <a:latin typeface="Arial" panose="020B0604020202020204" pitchFamily="34" charset="0"/>
                <a:cs typeface="Arial" panose="020B0604020202020204" pitchFamily="34" charset="0"/>
              </a:rPr>
              <a:t>  </a:t>
            </a:r>
            <a:br>
              <a:rPr lang="ru-RU" sz="2200" b="1" i="1" dirty="0"/>
            </a:br>
            <a:r>
              <a:rPr lang="ru-RU" sz="1800" b="1" dirty="0">
                <a:solidFill>
                  <a:srgbClr val="C00000"/>
                </a:solidFill>
                <a:latin typeface="+mn-lt"/>
              </a:rPr>
              <a:t>Рост волатильности  цен и спроса на мировых рынках сырья и очевидные ограничения их существенного роста не оставляют шансов  на устойчивое развитие без </a:t>
            </a:r>
            <a:r>
              <a:rPr lang="ru-RU" sz="1800" b="1" dirty="0" err="1">
                <a:solidFill>
                  <a:srgbClr val="C00000"/>
                </a:solidFill>
                <a:latin typeface="+mn-lt"/>
              </a:rPr>
              <a:t>экомодернизации</a:t>
            </a:r>
            <a:r>
              <a:rPr lang="ru-RU" sz="1800" b="1" dirty="0">
                <a:solidFill>
                  <a:srgbClr val="C00000"/>
                </a:solidFill>
                <a:latin typeface="+mn-lt"/>
              </a:rPr>
              <a:t> и повышения доли нового машиностроения  в  формировании богатства страны.</a:t>
            </a:r>
            <a:endParaRPr lang="ru-RU" sz="2200" dirty="0"/>
          </a:p>
        </p:txBody>
      </p:sp>
      <p:sp>
        <p:nvSpPr>
          <p:cNvPr id="17411" name="Содержимое 5"/>
          <p:cNvSpPr>
            <a:spLocks noGrp="1"/>
          </p:cNvSpPr>
          <p:nvPr>
            <p:ph idx="1"/>
          </p:nvPr>
        </p:nvSpPr>
        <p:spPr>
          <a:xfrm>
            <a:off x="539552" y="2564904"/>
            <a:ext cx="8229600" cy="720080"/>
          </a:xfrm>
        </p:spPr>
        <p:txBody>
          <a:bodyPr/>
          <a:lstStyle/>
          <a:p>
            <a:pPr marL="0" indent="0">
              <a:spcBef>
                <a:spcPct val="0"/>
              </a:spcBef>
              <a:buFont typeface="Wingdings 2" pitchFamily="18" charset="2"/>
              <a:buNone/>
            </a:pPr>
            <a:r>
              <a:rPr lang="ru-RU" sz="1400" dirty="0"/>
              <a:t>Наибольший спрос прогнозируется  на пресную воду:  до 2050 года он возрастет приблизительно на 55% вследствие растущего спроса со стороны промышленных предприятий (+400%), теплоэлектростанций (+140%) и домохозяйств (+130%) (ОЭСР, 2013).</a:t>
            </a:r>
          </a:p>
        </p:txBody>
      </p:sp>
      <p:sp>
        <p:nvSpPr>
          <p:cNvPr id="4" name="Номер слайда 3"/>
          <p:cNvSpPr>
            <a:spLocks noGrp="1"/>
          </p:cNvSpPr>
          <p:nvPr>
            <p:ph type="sldNum" sz="quarter" idx="12"/>
          </p:nvPr>
        </p:nvSpPr>
        <p:spPr/>
        <p:txBody>
          <a:bodyPr/>
          <a:lstStyle/>
          <a:p>
            <a:pPr>
              <a:defRPr/>
            </a:pPr>
            <a:fld id="{77EE825C-3C93-444D-806A-99A4A447EEE1}" type="slidenum">
              <a:rPr lang="ru-RU"/>
              <a:pPr>
                <a:defRPr/>
              </a:pPr>
              <a:t>11</a:t>
            </a:fld>
            <a:endParaRPr lang="ru-RU"/>
          </a:p>
        </p:txBody>
      </p:sp>
      <p:graphicFrame>
        <p:nvGraphicFramePr>
          <p:cNvPr id="8" name="Диаграмма 7"/>
          <p:cNvGraphicFramePr/>
          <p:nvPr>
            <p:extLst>
              <p:ext uri="{D42A27DB-BD31-4B8C-83A1-F6EECF244321}">
                <p14:modId xmlns:p14="http://schemas.microsoft.com/office/powerpoint/2010/main" val="413284638"/>
              </p:ext>
            </p:extLst>
          </p:nvPr>
        </p:nvGraphicFramePr>
        <p:xfrm>
          <a:off x="683568" y="3284984"/>
          <a:ext cx="7920880" cy="324036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457200" y="704851"/>
            <a:ext cx="8229600" cy="2004070"/>
          </a:xfrm>
        </p:spPr>
        <p:txBody>
          <a:bodyPr>
            <a:normAutofit fontScale="90000"/>
          </a:bodyPr>
          <a:lstStyle/>
          <a:p>
            <a:pPr algn="ctr" fontAlgn="auto">
              <a:spcAft>
                <a:spcPts val="0"/>
              </a:spcAft>
              <a:defRPr/>
            </a:pPr>
            <a:r>
              <a:rPr lang="ru-RU" sz="2200" b="1" i="1" dirty="0">
                <a:latin typeface="Arial" panose="020B0604020202020204" pitchFamily="34" charset="0"/>
                <a:cs typeface="Arial" panose="020B0604020202020204" pitchFamily="34" charset="0"/>
              </a:rPr>
              <a:t>4</a:t>
            </a:r>
            <a:r>
              <a:rPr lang="en-US" sz="2200" b="1" i="1" dirty="0">
                <a:latin typeface="Arial" panose="020B0604020202020204" pitchFamily="34" charset="0"/>
                <a:cs typeface="Arial" panose="020B0604020202020204" pitchFamily="34" charset="0"/>
              </a:rPr>
              <a:t>. </a:t>
            </a:r>
            <a:r>
              <a:rPr lang="ru-RU" sz="2200" b="1" i="1" dirty="0">
                <a:latin typeface="Arial" panose="020B0604020202020204" pitchFamily="34" charset="0"/>
                <a:cs typeface="Arial" panose="020B0604020202020204" pitchFamily="34" charset="0"/>
              </a:rPr>
              <a:t>«Сжатие экономически выгодного пространства»</a:t>
            </a:r>
            <a:r>
              <a:rPr lang="ru-RU" sz="2700" b="1" i="1" dirty="0">
                <a:latin typeface="+mn-lt"/>
              </a:rPr>
              <a:t>  </a:t>
            </a:r>
            <a:br>
              <a:rPr lang="ru-RU" sz="5400" b="1" i="1" dirty="0"/>
            </a:br>
            <a:r>
              <a:rPr lang="ru-RU" sz="1800" b="1" dirty="0">
                <a:solidFill>
                  <a:srgbClr val="C00000"/>
                </a:solidFill>
                <a:latin typeface="+mn-lt"/>
              </a:rPr>
              <a:t>Повышение доли городского населения, тенденции </a:t>
            </a:r>
            <a:r>
              <a:rPr lang="ru-RU" sz="1800" b="1" dirty="0" err="1">
                <a:solidFill>
                  <a:srgbClr val="C00000"/>
                </a:solidFill>
                <a:latin typeface="+mn-lt"/>
              </a:rPr>
              <a:t>обезлюдивания</a:t>
            </a:r>
            <a:r>
              <a:rPr lang="ru-RU" sz="1800" b="1" dirty="0">
                <a:solidFill>
                  <a:srgbClr val="C00000"/>
                </a:solidFill>
                <a:latin typeface="+mn-lt"/>
              </a:rPr>
              <a:t> удаленных территорий, не имеющих признаков уникальности. Значительный  рост экономической привлекательности приморских территорий (в т.ч. рукотворных)  и нарастание проблем развития внутриконтинентальных. Обостряются проблемы загрязнения воздуха, прошлых загрязнений; требуется корректировка всей системы развития особо охраняемых природных территорий.</a:t>
            </a:r>
            <a:endParaRPr lang="ru-RU" dirty="0">
              <a:latin typeface="+mn-lt"/>
            </a:endParaRPr>
          </a:p>
        </p:txBody>
      </p:sp>
      <p:sp>
        <p:nvSpPr>
          <p:cNvPr id="6" name="Содержимое 5"/>
          <p:cNvSpPr>
            <a:spLocks noGrp="1"/>
          </p:cNvSpPr>
          <p:nvPr>
            <p:ph idx="1"/>
          </p:nvPr>
        </p:nvSpPr>
        <p:spPr>
          <a:xfrm>
            <a:off x="683568" y="2780928"/>
            <a:ext cx="3456384" cy="719509"/>
          </a:xfrm>
        </p:spPr>
        <p:txBody>
          <a:bodyPr>
            <a:normAutofit/>
          </a:bodyPr>
          <a:lstStyle/>
          <a:p>
            <a:pPr marL="0" indent="0" fontAlgn="auto">
              <a:spcAft>
                <a:spcPts val="0"/>
              </a:spcAft>
              <a:buClr>
                <a:schemeClr val="accent3"/>
              </a:buClr>
              <a:buFont typeface="Wingdings 2"/>
              <a:buNone/>
              <a:defRPr/>
            </a:pPr>
            <a:r>
              <a:rPr lang="ru-RU" sz="1600" b="1" dirty="0"/>
              <a:t>Пример Ярославской области</a:t>
            </a:r>
            <a:br>
              <a:rPr lang="ru-RU" sz="1600" b="1" dirty="0">
                <a:solidFill>
                  <a:srgbClr val="FF0000"/>
                </a:solidFill>
              </a:rPr>
            </a:br>
            <a:r>
              <a:rPr lang="ru-RU" sz="1600" b="1" i="1" dirty="0">
                <a:solidFill>
                  <a:schemeClr val="accent6">
                    <a:lumMod val="50000"/>
                  </a:schemeClr>
                </a:solidFill>
              </a:rPr>
              <a:t>Экологический след</a:t>
            </a:r>
            <a:endParaRPr lang="ru-RU" sz="1600" dirty="0">
              <a:solidFill>
                <a:schemeClr val="accent6">
                  <a:lumMod val="50000"/>
                </a:schemeClr>
              </a:solidFill>
            </a:endParaRPr>
          </a:p>
        </p:txBody>
      </p:sp>
      <p:sp>
        <p:nvSpPr>
          <p:cNvPr id="10" name="Номер слайда 3"/>
          <p:cNvSpPr>
            <a:spLocks noGrp="1"/>
          </p:cNvSpPr>
          <p:nvPr>
            <p:ph type="sldNum" sz="quarter" idx="12"/>
          </p:nvPr>
        </p:nvSpPr>
        <p:spPr/>
        <p:txBody>
          <a:bodyPr/>
          <a:lstStyle/>
          <a:p>
            <a:pPr>
              <a:defRPr/>
            </a:pPr>
            <a:fld id="{3CA33C4F-C991-4562-8B41-B310F714BB65}" type="slidenum">
              <a:rPr lang="ru-RU"/>
              <a:pPr>
                <a:defRPr/>
              </a:pPr>
              <a:t>12</a:t>
            </a:fld>
            <a:endParaRPr lang="ru-RU"/>
          </a:p>
        </p:txBody>
      </p:sp>
      <p:pic>
        <p:nvPicPr>
          <p:cNvPr id="18437" name="Picture 4"/>
          <p:cNvPicPr>
            <a:picLocks noChangeAspect="1" noChangeArrowheads="1"/>
          </p:cNvPicPr>
          <p:nvPr/>
        </p:nvPicPr>
        <p:blipFill rotWithShape="1">
          <a:blip r:embed="rId2" cstate="print"/>
          <a:srcRect r="5816"/>
          <a:stretch/>
        </p:blipFill>
        <p:spPr bwMode="auto">
          <a:xfrm>
            <a:off x="4307119" y="3356992"/>
            <a:ext cx="4733113" cy="2807865"/>
          </a:xfrm>
          <a:prstGeom prst="rect">
            <a:avLst/>
          </a:prstGeom>
          <a:noFill/>
          <a:ln w="9525">
            <a:noFill/>
            <a:miter lim="800000"/>
            <a:headEnd/>
            <a:tailEnd/>
          </a:ln>
        </p:spPr>
      </p:pic>
      <p:pic>
        <p:nvPicPr>
          <p:cNvPr id="18438" name="Picture 7"/>
          <p:cNvPicPr>
            <a:picLocks noChangeAspect="1" noChangeArrowheads="1"/>
          </p:cNvPicPr>
          <p:nvPr/>
        </p:nvPicPr>
        <p:blipFill rotWithShape="1">
          <a:blip r:embed="rId3" cstate="print"/>
          <a:srcRect l="2220"/>
          <a:stretch/>
        </p:blipFill>
        <p:spPr bwMode="auto">
          <a:xfrm>
            <a:off x="179512" y="3429000"/>
            <a:ext cx="4056063" cy="287972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5220072" y="2852936"/>
            <a:ext cx="3600400" cy="2592288"/>
          </a:xfrm>
          <a:prstGeom prst="rect">
            <a:avLst/>
          </a:prstGeom>
          <a:ln/>
          <a:effectLst/>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ru-RU"/>
          </a:p>
        </p:txBody>
      </p:sp>
      <p:sp>
        <p:nvSpPr>
          <p:cNvPr id="11" name="Прямоугольник 10"/>
          <p:cNvSpPr/>
          <p:nvPr/>
        </p:nvSpPr>
        <p:spPr>
          <a:xfrm>
            <a:off x="2771800" y="2852936"/>
            <a:ext cx="2304256" cy="2592288"/>
          </a:xfrm>
          <a:prstGeom prst="rect">
            <a:avLst/>
          </a:prstGeom>
          <a:ln/>
          <a:effectLst/>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ru-RU"/>
          </a:p>
        </p:txBody>
      </p:sp>
      <p:sp>
        <p:nvSpPr>
          <p:cNvPr id="10" name="Прямоугольник 9"/>
          <p:cNvSpPr/>
          <p:nvPr/>
        </p:nvSpPr>
        <p:spPr>
          <a:xfrm>
            <a:off x="323528" y="2852936"/>
            <a:ext cx="2304256" cy="2592288"/>
          </a:xfrm>
          <a:prstGeom prst="rect">
            <a:avLst/>
          </a:prstGeom>
          <a:ln/>
          <a:effectLst/>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ru-RU"/>
          </a:p>
        </p:txBody>
      </p:sp>
      <p:sp>
        <p:nvSpPr>
          <p:cNvPr id="2" name="Заголовок 1"/>
          <p:cNvSpPr>
            <a:spLocks noGrp="1"/>
          </p:cNvSpPr>
          <p:nvPr>
            <p:ph type="title"/>
          </p:nvPr>
        </p:nvSpPr>
        <p:spPr>
          <a:xfrm>
            <a:off x="611188" y="764704"/>
            <a:ext cx="8137525" cy="1584176"/>
          </a:xfrm>
        </p:spPr>
        <p:txBody>
          <a:bodyPr>
            <a:normAutofit/>
          </a:bodyPr>
          <a:lstStyle/>
          <a:p>
            <a:pPr algn="ctr" fontAlgn="auto">
              <a:spcAft>
                <a:spcPts val="0"/>
              </a:spcAft>
              <a:defRPr/>
            </a:pPr>
            <a:r>
              <a:rPr lang="ru-RU" sz="2000" b="1" i="1" dirty="0">
                <a:latin typeface="Arial" panose="020B0604020202020204" pitchFamily="34" charset="0"/>
                <a:cs typeface="Arial" panose="020B0604020202020204" pitchFamily="34" charset="0"/>
              </a:rPr>
              <a:t>5</a:t>
            </a:r>
            <a:r>
              <a:rPr lang="en-US" sz="2000" b="1" i="1" dirty="0">
                <a:latin typeface="Arial" panose="020B0604020202020204" pitchFamily="34" charset="0"/>
                <a:cs typeface="Arial" panose="020B0604020202020204" pitchFamily="34" charset="0"/>
              </a:rPr>
              <a:t>. </a:t>
            </a:r>
            <a:r>
              <a:rPr lang="ru-RU" sz="2000" dirty="0">
                <a:latin typeface="Arial" panose="020B0604020202020204" pitchFamily="34" charset="0"/>
                <a:cs typeface="Arial" panose="020B0604020202020204" pitchFamily="34" charset="0"/>
              </a:rPr>
              <a:t>«</a:t>
            </a:r>
            <a:r>
              <a:rPr lang="ru-RU" sz="2000" b="1" i="1" dirty="0">
                <a:latin typeface="Arial" panose="020B0604020202020204" pitchFamily="34" charset="0"/>
                <a:cs typeface="Arial" panose="020B0604020202020204" pitchFamily="34" charset="0"/>
              </a:rPr>
              <a:t>Ножницы конкурентоспособности» и «институциональные разрывы»</a:t>
            </a:r>
            <a:br>
              <a:rPr lang="ru-RU" sz="2000" b="1" dirty="0">
                <a:latin typeface="Arial" panose="020B0604020202020204" pitchFamily="34" charset="0"/>
                <a:cs typeface="Arial" panose="020B0604020202020204" pitchFamily="34" charset="0"/>
              </a:rPr>
            </a:br>
            <a:r>
              <a:rPr lang="ru-RU" sz="1400" b="1" dirty="0">
                <a:solidFill>
                  <a:srgbClr val="C00000"/>
                </a:solidFill>
                <a:latin typeface="+mn-lt"/>
              </a:rPr>
              <a:t>Высокие издержки на труд на фоне слабых институтов и низкой производительности труда относительно других стран, что ограничивает возможности </a:t>
            </a:r>
            <a:r>
              <a:rPr lang="ru-RU" sz="1400" b="1" i="1" dirty="0" err="1">
                <a:solidFill>
                  <a:srgbClr val="C00000"/>
                </a:solidFill>
                <a:latin typeface="+mn-lt"/>
              </a:rPr>
              <a:t>экомодернизации</a:t>
            </a:r>
            <a:r>
              <a:rPr lang="ru-RU" sz="1400" b="1" i="1" dirty="0">
                <a:solidFill>
                  <a:srgbClr val="C00000"/>
                </a:solidFill>
                <a:latin typeface="+mn-lt"/>
              </a:rPr>
              <a:t>. </a:t>
            </a:r>
            <a:r>
              <a:rPr lang="ru-RU" sz="1400" b="1" dirty="0">
                <a:solidFill>
                  <a:srgbClr val="C00000"/>
                </a:solidFill>
                <a:latin typeface="+mn-lt"/>
              </a:rPr>
              <a:t>Требуется обеспечить «</a:t>
            </a:r>
            <a:r>
              <a:rPr lang="ru-RU" sz="1400" b="1" dirty="0" err="1">
                <a:solidFill>
                  <a:srgbClr val="C00000"/>
                </a:solidFill>
                <a:latin typeface="+mn-lt"/>
              </a:rPr>
              <a:t>переток</a:t>
            </a:r>
            <a:r>
              <a:rPr lang="ru-RU" sz="1400" b="1" dirty="0">
                <a:solidFill>
                  <a:srgbClr val="C00000"/>
                </a:solidFill>
                <a:latin typeface="+mn-lt"/>
              </a:rPr>
              <a:t>» капитала из ресурсных  «коричневых» отраслей в новое машиностроение и отрасли «зеленой» экономики и создание рабочих мест</a:t>
            </a:r>
          </a:p>
        </p:txBody>
      </p:sp>
      <p:sp>
        <p:nvSpPr>
          <p:cNvPr id="4" name="Номер слайда 3"/>
          <p:cNvSpPr>
            <a:spLocks noGrp="1"/>
          </p:cNvSpPr>
          <p:nvPr>
            <p:ph type="sldNum" sz="quarter" idx="12"/>
          </p:nvPr>
        </p:nvSpPr>
        <p:spPr/>
        <p:txBody>
          <a:bodyPr/>
          <a:lstStyle/>
          <a:p>
            <a:pPr>
              <a:defRPr/>
            </a:pPr>
            <a:fld id="{301E0542-3F48-40D1-A982-417D232A0A95}" type="slidenum">
              <a:rPr lang="ru-RU"/>
              <a:pPr>
                <a:defRPr/>
              </a:pPr>
              <a:t>13</a:t>
            </a:fld>
            <a:endParaRPr lang="ru-RU"/>
          </a:p>
        </p:txBody>
      </p:sp>
      <p:sp>
        <p:nvSpPr>
          <p:cNvPr id="19469" name="Rectangle 1"/>
          <p:cNvSpPr>
            <a:spLocks noChangeArrowheads="1"/>
          </p:cNvSpPr>
          <p:nvPr/>
        </p:nvSpPr>
        <p:spPr bwMode="auto">
          <a:xfrm>
            <a:off x="249238" y="2503929"/>
            <a:ext cx="8496300" cy="276999"/>
          </a:xfrm>
          <a:prstGeom prst="rect">
            <a:avLst/>
          </a:prstGeom>
          <a:noFill/>
          <a:ln w="9525">
            <a:noFill/>
            <a:miter lim="800000"/>
            <a:headEnd/>
            <a:tailEnd/>
          </a:ln>
        </p:spPr>
        <p:txBody>
          <a:bodyPr anchor="ctr">
            <a:spAutoFit/>
          </a:bodyPr>
          <a:lstStyle/>
          <a:p>
            <a:pPr algn="ctr"/>
            <a:r>
              <a:rPr lang="ru-RU" sz="1200" b="1" dirty="0">
                <a:latin typeface="Constantia" pitchFamily="18" charset="0"/>
                <a:ea typeface="Times New Roman" pitchFamily="18" charset="0"/>
              </a:rPr>
              <a:t>ПОЭТАПНЫЙ ПЕРЕХОД НА НОВУЮ СИСТЕМУ ГОСУДАРСТВЕННОГО РЕГУЛИРОВАНИЯ</a:t>
            </a:r>
            <a:endParaRPr lang="ru-RU" sz="2800" b="1" dirty="0">
              <a:latin typeface="Constantia" pitchFamily="18" charset="0"/>
              <a:ea typeface="Times New Roman" pitchFamily="18" charset="0"/>
            </a:endParaRPr>
          </a:p>
        </p:txBody>
      </p:sp>
      <p:sp>
        <p:nvSpPr>
          <p:cNvPr id="19470" name="Rectangle 2"/>
          <p:cNvSpPr>
            <a:spLocks noChangeArrowheads="1"/>
          </p:cNvSpPr>
          <p:nvPr/>
        </p:nvSpPr>
        <p:spPr bwMode="auto">
          <a:xfrm>
            <a:off x="395362" y="2961526"/>
            <a:ext cx="2160588" cy="2123658"/>
          </a:xfrm>
          <a:prstGeom prst="rect">
            <a:avLst/>
          </a:prstGeom>
          <a:noFill/>
          <a:ln w="9525">
            <a:noFill/>
            <a:miter lim="800000"/>
            <a:headEnd/>
            <a:tailEnd/>
          </a:ln>
        </p:spPr>
        <p:txBody>
          <a:bodyPr anchor="ctr">
            <a:spAutoFit/>
          </a:bodyPr>
          <a:lstStyle/>
          <a:p>
            <a:pPr algn="ctr"/>
            <a:r>
              <a:rPr lang="ru-RU" sz="1100" b="1" dirty="0">
                <a:latin typeface="Constantia" pitchFamily="18" charset="0"/>
                <a:ea typeface="Times New Roman" pitchFamily="18" charset="0"/>
              </a:rPr>
              <a:t>2014 – 2017</a:t>
            </a:r>
            <a:endParaRPr lang="en-US" sz="1100" b="1" dirty="0">
              <a:latin typeface="Constantia" pitchFamily="18" charset="0"/>
              <a:ea typeface="Times New Roman" pitchFamily="18" charset="0"/>
            </a:endParaRPr>
          </a:p>
          <a:p>
            <a:endParaRPr lang="en-US" sz="1100" dirty="0">
              <a:latin typeface="Constantia" pitchFamily="18" charset="0"/>
              <a:ea typeface="Times New Roman" pitchFamily="18" charset="0"/>
            </a:endParaRPr>
          </a:p>
          <a:p>
            <a:r>
              <a:rPr lang="en-US" sz="1100" b="1" dirty="0">
                <a:latin typeface="Constantia" pitchFamily="18" charset="0"/>
                <a:ea typeface="Times New Roman" pitchFamily="18" charset="0"/>
              </a:rPr>
              <a:t>2014</a:t>
            </a:r>
          </a:p>
          <a:p>
            <a:r>
              <a:rPr lang="ru-RU" sz="1100" dirty="0">
                <a:latin typeface="Constantia" pitchFamily="18" charset="0"/>
                <a:ea typeface="Times New Roman" pitchFamily="18" charset="0"/>
              </a:rPr>
              <a:t>Постановка предприятий на государственный учет и деление на категории.</a:t>
            </a:r>
            <a:endParaRPr lang="en-US" sz="1100" dirty="0">
              <a:latin typeface="Constantia" pitchFamily="18" charset="0"/>
              <a:ea typeface="Times New Roman" pitchFamily="18" charset="0"/>
            </a:endParaRPr>
          </a:p>
          <a:p>
            <a:r>
              <a:rPr lang="en-US" sz="1100" b="1" dirty="0">
                <a:latin typeface="Constantia" pitchFamily="18" charset="0"/>
                <a:ea typeface="Times New Roman" pitchFamily="18" charset="0"/>
              </a:rPr>
              <a:t>2016</a:t>
            </a:r>
            <a:endParaRPr lang="ru-RU" sz="1100" b="1" dirty="0">
              <a:latin typeface="Constantia" pitchFamily="18" charset="0"/>
              <a:ea typeface="Times New Roman" pitchFamily="18" charset="0"/>
            </a:endParaRPr>
          </a:p>
          <a:p>
            <a:r>
              <a:rPr lang="ru-RU" sz="1100" dirty="0">
                <a:latin typeface="Constantia" pitchFamily="18" charset="0"/>
                <a:ea typeface="Times New Roman" pitchFamily="18" charset="0"/>
              </a:rPr>
              <a:t>Издание всех подзаконных актов.</a:t>
            </a:r>
            <a:endParaRPr lang="en-US" sz="1100" dirty="0">
              <a:latin typeface="Constantia" pitchFamily="18" charset="0"/>
              <a:ea typeface="Times New Roman" pitchFamily="18" charset="0"/>
            </a:endParaRPr>
          </a:p>
          <a:p>
            <a:r>
              <a:rPr lang="en-US" sz="1100" b="1" dirty="0">
                <a:latin typeface="Constantia" pitchFamily="18" charset="0"/>
                <a:ea typeface="Times New Roman" pitchFamily="18" charset="0"/>
              </a:rPr>
              <a:t>2017</a:t>
            </a:r>
          </a:p>
          <a:p>
            <a:r>
              <a:rPr lang="ru-RU" sz="1100" dirty="0">
                <a:latin typeface="Constantia" pitchFamily="18" charset="0"/>
                <a:ea typeface="Times New Roman" pitchFamily="18" charset="0"/>
              </a:rPr>
              <a:t>Публикация адаптированных справочников НДТ.</a:t>
            </a:r>
            <a:endParaRPr lang="ru-RU" sz="1000" dirty="0">
              <a:ea typeface="Times New Roman" pitchFamily="18" charset="0"/>
            </a:endParaRPr>
          </a:p>
        </p:txBody>
      </p:sp>
      <p:sp>
        <p:nvSpPr>
          <p:cNvPr id="19471" name="Rectangle 2"/>
          <p:cNvSpPr>
            <a:spLocks noChangeArrowheads="1"/>
          </p:cNvSpPr>
          <p:nvPr/>
        </p:nvSpPr>
        <p:spPr bwMode="auto">
          <a:xfrm>
            <a:off x="2771775" y="2923634"/>
            <a:ext cx="2232273" cy="2462213"/>
          </a:xfrm>
          <a:prstGeom prst="rect">
            <a:avLst/>
          </a:prstGeom>
          <a:noFill/>
          <a:ln w="9525">
            <a:noFill/>
            <a:miter lim="800000"/>
            <a:headEnd/>
            <a:tailEnd/>
          </a:ln>
        </p:spPr>
        <p:txBody>
          <a:bodyPr wrap="square" anchor="ctr">
            <a:spAutoFit/>
          </a:bodyPr>
          <a:lstStyle/>
          <a:p>
            <a:pPr algn="ctr"/>
            <a:r>
              <a:rPr lang="ru-RU" sz="1100" b="1" dirty="0">
                <a:latin typeface="Constantia" pitchFamily="18" charset="0"/>
                <a:ea typeface="Times New Roman" pitchFamily="18" charset="0"/>
              </a:rPr>
              <a:t>201</a:t>
            </a:r>
            <a:r>
              <a:rPr lang="en-US" sz="1100" b="1" dirty="0">
                <a:latin typeface="Constantia" pitchFamily="18" charset="0"/>
                <a:ea typeface="Times New Roman" pitchFamily="18" charset="0"/>
              </a:rPr>
              <a:t>8</a:t>
            </a:r>
            <a:r>
              <a:rPr lang="ru-RU" sz="1100" b="1" dirty="0">
                <a:latin typeface="Constantia" pitchFamily="18" charset="0"/>
                <a:ea typeface="Times New Roman" pitchFamily="18" charset="0"/>
              </a:rPr>
              <a:t> – 20</a:t>
            </a:r>
            <a:r>
              <a:rPr lang="en-US" sz="1100" b="1" dirty="0">
                <a:latin typeface="Constantia" pitchFamily="18" charset="0"/>
                <a:ea typeface="Times New Roman" pitchFamily="18" charset="0"/>
              </a:rPr>
              <a:t>21</a:t>
            </a:r>
          </a:p>
          <a:p>
            <a:endParaRPr lang="en-US" sz="1100" dirty="0">
              <a:latin typeface="Constantia" pitchFamily="18" charset="0"/>
              <a:ea typeface="Times New Roman" pitchFamily="18" charset="0"/>
            </a:endParaRPr>
          </a:p>
          <a:p>
            <a:r>
              <a:rPr lang="en-US" sz="1100" b="1" dirty="0">
                <a:latin typeface="Constantia" pitchFamily="18" charset="0"/>
                <a:ea typeface="Times New Roman" pitchFamily="18" charset="0"/>
              </a:rPr>
              <a:t>2018</a:t>
            </a:r>
          </a:p>
          <a:p>
            <a:r>
              <a:rPr lang="ru-RU" sz="1100" dirty="0">
                <a:latin typeface="Constantia" pitchFamily="18" charset="0"/>
                <a:ea typeface="Times New Roman" pitchFamily="18" charset="0"/>
              </a:rPr>
              <a:t>Переход на декларирование.</a:t>
            </a:r>
          </a:p>
          <a:p>
            <a:r>
              <a:rPr lang="ru-RU" sz="1100" dirty="0">
                <a:latin typeface="Constantia" pitchFamily="18" charset="0"/>
                <a:ea typeface="Times New Roman" pitchFamily="18" charset="0"/>
              </a:rPr>
              <a:t>Переход на НДТ, комплексные экологические разрешении для:</a:t>
            </a:r>
          </a:p>
          <a:p>
            <a:r>
              <a:rPr lang="ru-RU" sz="1100" dirty="0">
                <a:latin typeface="Constantia" pitchFamily="18" charset="0"/>
                <a:ea typeface="Times New Roman" pitchFamily="18" charset="0"/>
              </a:rPr>
              <a:t>1)  новых производств</a:t>
            </a:r>
          </a:p>
          <a:p>
            <a:r>
              <a:rPr lang="ru-RU" sz="1100" dirty="0">
                <a:latin typeface="Constantia" pitchFamily="18" charset="0"/>
                <a:ea typeface="Times New Roman" pitchFamily="18" charset="0"/>
              </a:rPr>
              <a:t>2)  170 крупнейших эксплуатируемых предприятий</a:t>
            </a:r>
          </a:p>
          <a:p>
            <a:r>
              <a:rPr lang="ru-RU" sz="1100" dirty="0">
                <a:latin typeface="Constantia" pitchFamily="18" charset="0"/>
                <a:ea typeface="Times New Roman" pitchFamily="18" charset="0"/>
              </a:rPr>
              <a:t>3)добровольцев</a:t>
            </a:r>
            <a:endParaRPr lang="en-US" sz="1100" dirty="0">
              <a:latin typeface="Constantia" pitchFamily="18" charset="0"/>
              <a:ea typeface="Times New Roman" pitchFamily="18" charset="0"/>
            </a:endParaRPr>
          </a:p>
          <a:p>
            <a:r>
              <a:rPr lang="en-US" sz="1100" b="1" dirty="0">
                <a:latin typeface="Constantia" pitchFamily="18" charset="0"/>
                <a:ea typeface="Times New Roman" pitchFamily="18" charset="0"/>
              </a:rPr>
              <a:t>2019</a:t>
            </a:r>
            <a:endParaRPr lang="ru-RU" sz="1100" b="1" dirty="0">
              <a:latin typeface="Constantia" pitchFamily="18" charset="0"/>
              <a:ea typeface="Times New Roman" pitchFamily="18" charset="0"/>
            </a:endParaRPr>
          </a:p>
          <a:p>
            <a:r>
              <a:rPr lang="ru-RU" sz="1100" dirty="0">
                <a:latin typeface="Constantia" pitchFamily="18" charset="0"/>
                <a:ea typeface="Times New Roman" pitchFamily="18" charset="0"/>
              </a:rPr>
              <a:t>Промежуточное увеличение коэффициентов платы.</a:t>
            </a:r>
            <a:endParaRPr lang="ru-RU" sz="1000" dirty="0">
              <a:ea typeface="Times New Roman" pitchFamily="18" charset="0"/>
            </a:endParaRPr>
          </a:p>
        </p:txBody>
      </p:sp>
      <p:sp>
        <p:nvSpPr>
          <p:cNvPr id="19472" name="Rectangle 2"/>
          <p:cNvSpPr>
            <a:spLocks noChangeArrowheads="1"/>
          </p:cNvSpPr>
          <p:nvPr/>
        </p:nvSpPr>
        <p:spPr bwMode="auto">
          <a:xfrm>
            <a:off x="5220072" y="2911003"/>
            <a:ext cx="3525466" cy="2462213"/>
          </a:xfrm>
          <a:prstGeom prst="rect">
            <a:avLst/>
          </a:prstGeom>
          <a:noFill/>
          <a:ln w="9525">
            <a:noFill/>
            <a:miter lim="800000"/>
            <a:headEnd/>
            <a:tailEnd/>
          </a:ln>
        </p:spPr>
        <p:txBody>
          <a:bodyPr wrap="square" anchor="ctr">
            <a:spAutoFit/>
          </a:bodyPr>
          <a:lstStyle/>
          <a:p>
            <a:pPr algn="ctr"/>
            <a:r>
              <a:rPr lang="ru-RU" sz="1100" b="1" dirty="0">
                <a:latin typeface="Constantia" pitchFamily="18" charset="0"/>
                <a:ea typeface="Times New Roman" pitchFamily="18" charset="0"/>
              </a:rPr>
              <a:t>20</a:t>
            </a:r>
            <a:r>
              <a:rPr lang="en-US" sz="1100" b="1" dirty="0">
                <a:latin typeface="Constantia" pitchFamily="18" charset="0"/>
                <a:ea typeface="Times New Roman" pitchFamily="18" charset="0"/>
              </a:rPr>
              <a:t>22</a:t>
            </a:r>
            <a:r>
              <a:rPr lang="ru-RU" sz="1100" b="1" dirty="0">
                <a:latin typeface="Constantia" pitchFamily="18" charset="0"/>
                <a:ea typeface="Times New Roman" pitchFamily="18" charset="0"/>
              </a:rPr>
              <a:t> – 20</a:t>
            </a:r>
            <a:r>
              <a:rPr lang="en-US" sz="1100" b="1" dirty="0">
                <a:latin typeface="Constantia" pitchFamily="18" charset="0"/>
                <a:ea typeface="Times New Roman" pitchFamily="18" charset="0"/>
              </a:rPr>
              <a:t>32</a:t>
            </a:r>
            <a:endParaRPr lang="ru-RU" sz="1100" b="1" dirty="0">
              <a:latin typeface="Constantia" pitchFamily="18" charset="0"/>
              <a:ea typeface="Times New Roman" pitchFamily="18" charset="0"/>
            </a:endParaRPr>
          </a:p>
          <a:p>
            <a:endParaRPr lang="en-US" sz="1100" b="1" dirty="0">
              <a:latin typeface="Constantia" pitchFamily="18" charset="0"/>
              <a:ea typeface="Times New Roman" pitchFamily="18" charset="0"/>
            </a:endParaRPr>
          </a:p>
          <a:p>
            <a:r>
              <a:rPr lang="ru-RU" sz="1100" b="1" dirty="0">
                <a:latin typeface="Constantia" pitchFamily="18" charset="0"/>
                <a:ea typeface="Times New Roman" pitchFamily="18" charset="0"/>
              </a:rPr>
              <a:t>2022 </a:t>
            </a:r>
          </a:p>
          <a:p>
            <a:r>
              <a:rPr lang="ru-RU" sz="1100" dirty="0">
                <a:latin typeface="Constantia" pitchFamily="18" charset="0"/>
                <a:ea typeface="Times New Roman" pitchFamily="18" charset="0"/>
              </a:rPr>
              <a:t>Переход на НДТ, комплексные экологические разрешения для всех объектов со значительным потенциалом загрязнения .</a:t>
            </a:r>
          </a:p>
          <a:p>
            <a:r>
              <a:rPr lang="ru-RU" sz="1100" dirty="0">
                <a:latin typeface="Constantia" pitchFamily="18" charset="0"/>
                <a:ea typeface="Times New Roman" pitchFamily="18" charset="0"/>
              </a:rPr>
              <a:t>Запрет на ввод в эксплуатацию новых объектов, чьи выбросы, сбросы не соответствуют НДТ.</a:t>
            </a:r>
          </a:p>
          <a:p>
            <a:r>
              <a:rPr lang="ru-RU" sz="1100" dirty="0">
                <a:latin typeface="Constantia" pitchFamily="18" charset="0"/>
                <a:ea typeface="Times New Roman" pitchFamily="18" charset="0"/>
              </a:rPr>
              <a:t>Увеличение коэффициентов платы до сопоставимости с затратами на очистку выбросов, сбросов.</a:t>
            </a:r>
            <a:endParaRPr lang="en-US" sz="1100" dirty="0">
              <a:latin typeface="Constantia" pitchFamily="18" charset="0"/>
              <a:ea typeface="Times New Roman" pitchFamily="18" charset="0"/>
            </a:endParaRPr>
          </a:p>
          <a:p>
            <a:r>
              <a:rPr lang="ru-RU" sz="1100" b="1" dirty="0">
                <a:latin typeface="Constantia" pitchFamily="18" charset="0"/>
                <a:ea typeface="Times New Roman" pitchFamily="18" charset="0"/>
              </a:rPr>
              <a:t>2032</a:t>
            </a:r>
          </a:p>
          <a:p>
            <a:r>
              <a:rPr lang="ru-RU" sz="1100" dirty="0">
                <a:latin typeface="Constantia" pitchFamily="18" charset="0"/>
                <a:ea typeface="Times New Roman" pitchFamily="18" charset="0"/>
              </a:rPr>
              <a:t>Запрещается деятельность предприятий, чьи выбросы/сбросы превышают нормативы НДТ.</a:t>
            </a:r>
            <a:endParaRPr lang="ru-RU" dirty="0">
              <a:ea typeface="Times New Roman" pitchFamily="18" charset="0"/>
            </a:endParaRPr>
          </a:p>
        </p:txBody>
      </p:sp>
      <p:sp>
        <p:nvSpPr>
          <p:cNvPr id="33795" name="Rectangle 3"/>
          <p:cNvSpPr>
            <a:spLocks noChangeArrowheads="1"/>
          </p:cNvSpPr>
          <p:nvPr/>
        </p:nvSpPr>
        <p:spPr bwMode="auto">
          <a:xfrm>
            <a:off x="323850" y="5517232"/>
            <a:ext cx="8496300" cy="1169551"/>
          </a:xfrm>
          <a:prstGeom prst="rect">
            <a:avLst/>
          </a:prstGeom>
          <a:noFill/>
          <a:ln w="9525">
            <a:noFill/>
            <a:miter lim="800000"/>
            <a:headEnd/>
            <a:tailEnd/>
          </a:ln>
          <a:effectLst/>
        </p:spPr>
        <p:txBody>
          <a:bodyPr anchor="ctr">
            <a:spAutoFit/>
          </a:bodyPr>
          <a:lstStyle/>
          <a:p>
            <a:pPr>
              <a:spcBef>
                <a:spcPts val="600"/>
              </a:spcBef>
              <a:buClr>
                <a:srgbClr val="20C9F8"/>
              </a:buClr>
              <a:buFont typeface="Arial" charset="0"/>
              <a:buChar char="•"/>
            </a:pPr>
            <a:r>
              <a:rPr lang="ru-RU" sz="1200" dirty="0">
                <a:latin typeface="Constantia" pitchFamily="18" charset="0"/>
                <a:ea typeface="Times New Roman" pitchFamily="18" charset="0"/>
              </a:rPr>
              <a:t>Все решения носят отсроченный характер.</a:t>
            </a:r>
          </a:p>
          <a:p>
            <a:pPr eaLnBrk="0" hangingPunct="0">
              <a:spcBef>
                <a:spcPts val="600"/>
              </a:spcBef>
              <a:buClr>
                <a:srgbClr val="20C9F8"/>
              </a:buClr>
              <a:buFont typeface="Arial" charset="0"/>
              <a:buChar char="•"/>
            </a:pPr>
            <a:r>
              <a:rPr lang="ru-RU" sz="1200" dirty="0">
                <a:latin typeface="Constantia" pitchFamily="18" charset="0"/>
                <a:ea typeface="Times New Roman" pitchFamily="18" charset="0"/>
              </a:rPr>
              <a:t>Реальные меры до 2022 г. касаются только новых производств и 170 предприятий - крупнейших «загрязнителей»</a:t>
            </a:r>
            <a:r>
              <a:rPr lang="en-US" sz="1200" dirty="0">
                <a:latin typeface="Constantia" pitchFamily="18" charset="0"/>
                <a:ea typeface="Times New Roman" pitchFamily="18" charset="0"/>
              </a:rPr>
              <a:t> </a:t>
            </a:r>
            <a:r>
              <a:rPr lang="ru-RU" sz="1200" dirty="0">
                <a:latin typeface="Constantia" pitchFamily="18" charset="0"/>
                <a:ea typeface="Times New Roman" pitchFamily="18" charset="0"/>
              </a:rPr>
              <a:t>окружающей среды.</a:t>
            </a:r>
            <a:endParaRPr lang="ru-RU" sz="1200" dirty="0">
              <a:latin typeface="Constantia" pitchFamily="18" charset="0"/>
            </a:endParaRPr>
          </a:p>
          <a:p>
            <a:pPr eaLnBrk="0" hangingPunct="0">
              <a:spcBef>
                <a:spcPts val="600"/>
              </a:spcBef>
              <a:buClr>
                <a:srgbClr val="20C9F8"/>
              </a:buClr>
              <a:buFont typeface="Arial" charset="0"/>
              <a:buChar char="•"/>
            </a:pPr>
            <a:r>
              <a:rPr lang="ru-RU" sz="1200" dirty="0">
                <a:latin typeface="Constantia" pitchFamily="18" charset="0"/>
                <a:cs typeface="Times New Roman" pitchFamily="18" charset="0"/>
              </a:rPr>
              <a:t>До 2022 г. существует возможность, при необходимости, по результатам пилотных проектов, скорректировать</a:t>
            </a:r>
            <a:r>
              <a:rPr lang="en-US" sz="1200" dirty="0">
                <a:latin typeface="Constantia" pitchFamily="18" charset="0"/>
                <a:cs typeface="Times New Roman" pitchFamily="18" charset="0"/>
              </a:rPr>
              <a:t> </a:t>
            </a:r>
            <a:r>
              <a:rPr lang="ru-RU" sz="1200" dirty="0">
                <a:latin typeface="Constantia" pitchFamily="18" charset="0"/>
                <a:cs typeface="Times New Roman" pitchFamily="18" charset="0"/>
              </a:rPr>
              <a:t>предлагаемые меры по срокам и по величине нагрузки</a:t>
            </a:r>
            <a:endParaRPr lang="ru-RU" sz="1200" dirty="0">
              <a:latin typeface="Constantia"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3146524844"/>
              </p:ext>
            </p:extLst>
          </p:nvPr>
        </p:nvGraphicFramePr>
        <p:xfrm>
          <a:off x="611560" y="1412776"/>
          <a:ext cx="8064896" cy="4642856"/>
        </p:xfrm>
        <a:graphic>
          <a:graphicData uri="http://schemas.openxmlformats.org/drawingml/2006/table">
            <a:tbl>
              <a:tblPr firstCol="1" bandCol="1">
                <a:tableStyleId>{5C22544A-7EE6-4342-B048-85BDC9FD1C3A}</a:tableStyleId>
              </a:tblPr>
              <a:tblGrid>
                <a:gridCol w="4032448">
                  <a:extLst>
                    <a:ext uri="{9D8B030D-6E8A-4147-A177-3AD203B41FA5}">
                      <a16:colId xmlns:a16="http://schemas.microsoft.com/office/drawing/2014/main" val="20000"/>
                    </a:ext>
                  </a:extLst>
                </a:gridCol>
                <a:gridCol w="4032448">
                  <a:extLst>
                    <a:ext uri="{9D8B030D-6E8A-4147-A177-3AD203B41FA5}">
                      <a16:colId xmlns:a16="http://schemas.microsoft.com/office/drawing/2014/main" val="20001"/>
                    </a:ext>
                  </a:extLst>
                </a:gridCol>
              </a:tblGrid>
              <a:tr h="350487">
                <a:tc>
                  <a:txBody>
                    <a:bodyPr/>
                    <a:lstStyle/>
                    <a:p>
                      <a:pPr indent="0" algn="ctr">
                        <a:lnSpc>
                          <a:spcPct val="100000"/>
                        </a:lnSpc>
                        <a:spcAft>
                          <a:spcPts val="0"/>
                        </a:spcAft>
                      </a:pPr>
                      <a:r>
                        <a:rPr lang="ru-RU" sz="1200" b="1" kern="1200" dirty="0">
                          <a:solidFill>
                            <a:schemeClr val="tx1"/>
                          </a:solidFill>
                          <a:effectLst/>
                          <a:latin typeface="Arial" panose="020B0604020202020204" pitchFamily="34" charset="0"/>
                          <a:cs typeface="Arial" panose="020B0604020202020204" pitchFamily="34" charset="0"/>
                        </a:rPr>
                        <a:t>«Зеленая» экономика</a:t>
                      </a:r>
                      <a:endParaRPr lang="ru-RU" sz="1200" b="1" dirty="0">
                        <a:solidFill>
                          <a:schemeClr val="tx1"/>
                        </a:solidFill>
                        <a:effectLst/>
                        <a:latin typeface="Arial" panose="020B0604020202020204" pitchFamily="34" charset="0"/>
                        <a:ea typeface="Calibri"/>
                        <a:cs typeface="Arial" panose="020B0604020202020204" pitchFamily="34" charset="0"/>
                      </a:endParaRPr>
                    </a:p>
                  </a:txBody>
                  <a:tcPr marL="17728" marR="17728" marT="9293" marB="0" anchor="ctr">
                    <a:solidFill>
                      <a:schemeClr val="bg2">
                        <a:lumMod val="75000"/>
                      </a:schemeClr>
                    </a:solidFill>
                  </a:tcPr>
                </a:tc>
                <a:tc>
                  <a:txBody>
                    <a:bodyPr/>
                    <a:lstStyle/>
                    <a:p>
                      <a:pPr indent="0" algn="ctr">
                        <a:lnSpc>
                          <a:spcPct val="100000"/>
                        </a:lnSpc>
                        <a:spcAft>
                          <a:spcPts val="0"/>
                        </a:spcAft>
                      </a:pPr>
                      <a:r>
                        <a:rPr lang="ru-RU" sz="1200" b="1" kern="1200" dirty="0">
                          <a:effectLst/>
                          <a:latin typeface="Arial" panose="020B0604020202020204" pitchFamily="34" charset="0"/>
                          <a:cs typeface="Arial" panose="020B0604020202020204" pitchFamily="34" charset="0"/>
                        </a:rPr>
                        <a:t>«Зеленый» рост</a:t>
                      </a:r>
                      <a:endParaRPr lang="ru-RU" sz="1200" b="1" dirty="0">
                        <a:effectLst/>
                        <a:latin typeface="Arial" panose="020B0604020202020204" pitchFamily="34" charset="0"/>
                        <a:ea typeface="Calibri"/>
                        <a:cs typeface="Arial" panose="020B0604020202020204" pitchFamily="34" charset="0"/>
                      </a:endParaRPr>
                    </a:p>
                  </a:txBody>
                  <a:tcPr marL="17728" marR="17728" marT="9293" marB="0" anchor="ctr">
                    <a:solidFill>
                      <a:schemeClr val="accent2">
                        <a:lumMod val="20000"/>
                        <a:lumOff val="80000"/>
                      </a:schemeClr>
                    </a:solidFill>
                  </a:tcPr>
                </a:tc>
                <a:extLst>
                  <a:ext uri="{0D108BD9-81ED-4DB2-BD59-A6C34878D82A}">
                    <a16:rowId xmlns:a16="http://schemas.microsoft.com/office/drawing/2014/main" val="10000"/>
                  </a:ext>
                </a:extLst>
              </a:tr>
              <a:tr h="297585">
                <a:tc>
                  <a:txBody>
                    <a:bodyPr/>
                    <a:lstStyle/>
                    <a:p>
                      <a:pPr indent="0" algn="ctr">
                        <a:lnSpc>
                          <a:spcPct val="100000"/>
                        </a:lnSpc>
                        <a:spcAft>
                          <a:spcPts val="0"/>
                        </a:spcAft>
                      </a:pPr>
                      <a:endParaRPr lang="ru-RU" sz="1200" b="1" kern="1200" dirty="0">
                        <a:solidFill>
                          <a:schemeClr val="tx1"/>
                        </a:solidFill>
                        <a:effectLst/>
                        <a:latin typeface="Arial" panose="020B0604020202020204" pitchFamily="34" charset="0"/>
                        <a:cs typeface="Arial" panose="020B0604020202020204" pitchFamily="34" charset="0"/>
                      </a:endParaRPr>
                    </a:p>
                    <a:p>
                      <a:pPr indent="0" algn="ctr">
                        <a:lnSpc>
                          <a:spcPct val="100000"/>
                        </a:lnSpc>
                        <a:spcAft>
                          <a:spcPts val="0"/>
                        </a:spcAft>
                      </a:pPr>
                      <a:r>
                        <a:rPr lang="ru-RU" sz="1200" b="1" kern="1200" dirty="0">
                          <a:solidFill>
                            <a:schemeClr val="tx1"/>
                          </a:solidFill>
                          <a:effectLst/>
                          <a:latin typeface="Arial" panose="020B0604020202020204" pitchFamily="34" charset="0"/>
                          <a:cs typeface="Arial" panose="020B0604020202020204" pitchFamily="34" charset="0"/>
                        </a:rPr>
                        <a:t>ЮНЕП</a:t>
                      </a:r>
                      <a:endParaRPr lang="ru-RU" sz="1200" b="1" dirty="0">
                        <a:solidFill>
                          <a:schemeClr val="tx1"/>
                        </a:solidFill>
                        <a:effectLst/>
                        <a:latin typeface="Arial" panose="020B0604020202020204" pitchFamily="34" charset="0"/>
                        <a:ea typeface="Calibri"/>
                        <a:cs typeface="Arial" panose="020B0604020202020204" pitchFamily="34" charset="0"/>
                      </a:endParaRPr>
                    </a:p>
                  </a:txBody>
                  <a:tcPr marL="17728" marR="17728" marT="9293" marB="0" anchor="ctr">
                    <a:solidFill>
                      <a:schemeClr val="bg2">
                        <a:lumMod val="75000"/>
                      </a:schemeClr>
                    </a:solidFill>
                  </a:tcPr>
                </a:tc>
                <a:tc>
                  <a:txBody>
                    <a:bodyPr/>
                    <a:lstStyle/>
                    <a:p>
                      <a:pPr indent="0" algn="ctr">
                        <a:lnSpc>
                          <a:spcPct val="100000"/>
                        </a:lnSpc>
                        <a:spcAft>
                          <a:spcPts val="0"/>
                        </a:spcAft>
                      </a:pPr>
                      <a:endParaRPr lang="ru-RU" sz="1200" b="1" kern="1200" dirty="0">
                        <a:effectLst/>
                        <a:latin typeface="Arial" panose="020B0604020202020204" pitchFamily="34" charset="0"/>
                        <a:cs typeface="Arial" panose="020B0604020202020204" pitchFamily="34" charset="0"/>
                      </a:endParaRPr>
                    </a:p>
                    <a:p>
                      <a:pPr indent="0" algn="ctr">
                        <a:lnSpc>
                          <a:spcPct val="100000"/>
                        </a:lnSpc>
                        <a:spcAft>
                          <a:spcPts val="0"/>
                        </a:spcAft>
                      </a:pPr>
                      <a:r>
                        <a:rPr lang="ru-RU" sz="1200" b="1" kern="1200" dirty="0">
                          <a:effectLst/>
                          <a:latin typeface="Arial" panose="020B0604020202020204" pitchFamily="34" charset="0"/>
                          <a:cs typeface="Arial" panose="020B0604020202020204" pitchFamily="34" charset="0"/>
                        </a:rPr>
                        <a:t>ОЭСР</a:t>
                      </a:r>
                      <a:endParaRPr lang="ru-RU" sz="1200" b="1" dirty="0">
                        <a:effectLst/>
                        <a:latin typeface="Arial" panose="020B0604020202020204" pitchFamily="34" charset="0"/>
                        <a:ea typeface="Calibri"/>
                        <a:cs typeface="Arial" panose="020B0604020202020204" pitchFamily="34" charset="0"/>
                      </a:endParaRPr>
                    </a:p>
                  </a:txBody>
                  <a:tcPr marL="17728" marR="17728" marT="9293" marB="0" anchor="ctr">
                    <a:solidFill>
                      <a:schemeClr val="accent2">
                        <a:lumMod val="20000"/>
                        <a:lumOff val="80000"/>
                      </a:schemeClr>
                    </a:solidFill>
                  </a:tcPr>
                </a:tc>
                <a:extLst>
                  <a:ext uri="{0D108BD9-81ED-4DB2-BD59-A6C34878D82A}">
                    <a16:rowId xmlns:a16="http://schemas.microsoft.com/office/drawing/2014/main" val="10001"/>
                  </a:ext>
                </a:extLst>
              </a:tr>
              <a:tr h="1578716">
                <a:tc>
                  <a:txBody>
                    <a:bodyPr/>
                    <a:lstStyle/>
                    <a:p>
                      <a:pPr indent="0">
                        <a:lnSpc>
                          <a:spcPct val="100000"/>
                        </a:lnSpc>
                        <a:spcAft>
                          <a:spcPts val="0"/>
                        </a:spcAft>
                      </a:pPr>
                      <a:r>
                        <a:rPr lang="ru-RU" sz="1200" b="0" kern="1200" dirty="0">
                          <a:solidFill>
                            <a:schemeClr val="dk1"/>
                          </a:solidFill>
                          <a:effectLst/>
                          <a:latin typeface="Arial" panose="020B0604020202020204" pitchFamily="34" charset="0"/>
                          <a:ea typeface="+mn-ea"/>
                          <a:cs typeface="Arial" panose="020B0604020202020204" pitchFamily="34" charset="0"/>
                        </a:rPr>
                        <a:t>модель экономического развития, которая обеспечивает повышение благосостояния людей и социальную справедливость, и при этом существенно снижает риски для окружающей среды и предотвращает ее обеднение </a:t>
                      </a:r>
                      <a:endParaRPr lang="ru-RU" sz="1200" b="0" kern="1200" dirty="0">
                        <a:effectLst/>
                        <a:latin typeface="Arial" panose="020B0604020202020204" pitchFamily="34" charset="0"/>
                        <a:ea typeface="Calibri"/>
                        <a:cs typeface="Arial" panose="020B0604020202020204" pitchFamily="34" charset="0"/>
                      </a:endParaRPr>
                    </a:p>
                    <a:p>
                      <a:pPr indent="0">
                        <a:lnSpc>
                          <a:spcPct val="100000"/>
                        </a:lnSpc>
                        <a:spcAft>
                          <a:spcPts val="0"/>
                        </a:spcAft>
                      </a:pPr>
                      <a:endParaRPr lang="ru-RU" sz="1200" dirty="0">
                        <a:effectLst/>
                        <a:latin typeface="Arial" panose="020B0604020202020204" pitchFamily="34" charset="0"/>
                        <a:ea typeface="Calibri"/>
                        <a:cs typeface="Arial" panose="020B0604020202020204" pitchFamily="34" charset="0"/>
                      </a:endParaRPr>
                    </a:p>
                  </a:txBody>
                  <a:tcPr marL="17728" marR="17728" marT="9293" marB="0" anchor="ctr">
                    <a:solidFill>
                      <a:schemeClr val="bg2">
                        <a:lumMod val="75000"/>
                      </a:schemeClr>
                    </a:solidFill>
                  </a:tcPr>
                </a:tc>
                <a:tc>
                  <a:txBody>
                    <a:bodyPr/>
                    <a:lstStyle/>
                    <a:p>
                      <a:pPr indent="0">
                        <a:lnSpc>
                          <a:spcPct val="100000"/>
                        </a:lnSpc>
                        <a:spcAft>
                          <a:spcPts val="0"/>
                        </a:spcAft>
                      </a:pPr>
                      <a:r>
                        <a:rPr lang="ru-RU" sz="1200" kern="1200" dirty="0">
                          <a:solidFill>
                            <a:schemeClr val="dk1"/>
                          </a:solidFill>
                          <a:effectLst/>
                          <a:latin typeface="Arial" panose="020B0604020202020204" pitchFamily="34" charset="0"/>
                          <a:ea typeface="+mn-ea"/>
                          <a:cs typeface="Arial" panose="020B0604020202020204" pitchFamily="34" charset="0"/>
                        </a:rPr>
                        <a:t>модель</a:t>
                      </a:r>
                      <a:r>
                        <a:rPr lang="ru-RU" sz="1200" kern="1200" baseline="0" dirty="0">
                          <a:solidFill>
                            <a:schemeClr val="dk1"/>
                          </a:solidFill>
                          <a:effectLst/>
                          <a:latin typeface="Arial" panose="020B0604020202020204" pitchFamily="34" charset="0"/>
                          <a:ea typeface="+mn-ea"/>
                          <a:cs typeface="Arial" panose="020B0604020202020204" pitchFamily="34" charset="0"/>
                        </a:rPr>
                        <a:t> экономического развития</a:t>
                      </a:r>
                      <a:r>
                        <a:rPr lang="ru-RU" sz="1200" kern="1200" dirty="0">
                          <a:solidFill>
                            <a:schemeClr val="dk1"/>
                          </a:solidFill>
                          <a:effectLst/>
                          <a:latin typeface="Arial" panose="020B0604020202020204" pitchFamily="34" charset="0"/>
                          <a:ea typeface="+mn-ea"/>
                          <a:cs typeface="Arial" panose="020B0604020202020204" pitchFamily="34" charset="0"/>
                        </a:rPr>
                        <a:t>, которая предусматривает стремление к экономическому росту и развитию при одновременном избегании неоправданной нагрузки на качество и количество природных активов, что позволяет сохранять природные активы и они продолжают предоставлять ресурсные и экологические услуги, от которых зависит наше благосостояние</a:t>
                      </a:r>
                      <a:endParaRPr lang="ru-RU" sz="1200" dirty="0">
                        <a:effectLst/>
                        <a:latin typeface="Arial" panose="020B0604020202020204" pitchFamily="34" charset="0"/>
                        <a:ea typeface="Calibri"/>
                        <a:cs typeface="Arial" panose="020B0604020202020204" pitchFamily="34" charset="0"/>
                      </a:endParaRPr>
                    </a:p>
                  </a:txBody>
                  <a:tcPr marL="17728" marR="17728" marT="9293" marB="0" anchor="ctr">
                    <a:solidFill>
                      <a:schemeClr val="accent2">
                        <a:lumMod val="20000"/>
                        <a:lumOff val="80000"/>
                      </a:schemeClr>
                    </a:solidFill>
                  </a:tcPr>
                </a:tc>
                <a:extLst>
                  <a:ext uri="{0D108BD9-81ED-4DB2-BD59-A6C34878D82A}">
                    <a16:rowId xmlns:a16="http://schemas.microsoft.com/office/drawing/2014/main" val="10002"/>
                  </a:ext>
                </a:extLst>
              </a:tr>
              <a:tr h="302028">
                <a:tc gridSpan="2">
                  <a:txBody>
                    <a:bodyPr/>
                    <a:lstStyle/>
                    <a:p>
                      <a:pPr indent="0" algn="ctr">
                        <a:lnSpc>
                          <a:spcPct val="100000"/>
                        </a:lnSpc>
                        <a:spcAft>
                          <a:spcPts val="0"/>
                        </a:spcAft>
                      </a:pPr>
                      <a:r>
                        <a:rPr lang="ru-RU" sz="1200" b="1" dirty="0">
                          <a:solidFill>
                            <a:schemeClr val="tx1"/>
                          </a:solidFill>
                          <a:effectLst/>
                          <a:latin typeface="Arial" panose="020B0604020202020204" pitchFamily="34" charset="0"/>
                          <a:ea typeface="Calibri"/>
                          <a:cs typeface="Arial" panose="020B0604020202020204" pitchFamily="34" charset="0"/>
                        </a:rPr>
                        <a:t>Способствуют достижению целей устойчивого развития</a:t>
                      </a:r>
                    </a:p>
                  </a:txBody>
                  <a:tcPr marL="17728" marR="17728" marT="9293" marB="0" anchor="ctr">
                    <a:solidFill>
                      <a:schemeClr val="accent3">
                        <a:lumMod val="75000"/>
                      </a:schemeClr>
                    </a:solidFill>
                  </a:tcPr>
                </a:tc>
                <a:tc hMerge="1">
                  <a:txBody>
                    <a:bodyPr/>
                    <a:lstStyle/>
                    <a:p>
                      <a:pPr>
                        <a:lnSpc>
                          <a:spcPct val="115000"/>
                        </a:lnSpc>
                        <a:spcAft>
                          <a:spcPts val="0"/>
                        </a:spcAft>
                      </a:pPr>
                      <a:endParaRPr lang="ru-RU" sz="1200" dirty="0">
                        <a:effectLst/>
                        <a:latin typeface="Arial" panose="020B0604020202020204" pitchFamily="34" charset="0"/>
                        <a:ea typeface="Calibri"/>
                        <a:cs typeface="Arial" panose="020B0604020202020204" pitchFamily="34" charset="0"/>
                      </a:endParaRPr>
                    </a:p>
                  </a:txBody>
                  <a:tcPr marL="19205" marR="19205" marT="9293" marB="0"/>
                </a:tc>
                <a:extLst>
                  <a:ext uri="{0D108BD9-81ED-4DB2-BD59-A6C34878D82A}">
                    <a16:rowId xmlns:a16="http://schemas.microsoft.com/office/drawing/2014/main" val="10003"/>
                  </a:ext>
                </a:extLst>
              </a:tr>
              <a:tr h="2036572">
                <a:tc gridSpan="2">
                  <a:txBody>
                    <a:bodyPr/>
                    <a:lstStyle/>
                    <a:p>
                      <a:pPr indent="0">
                        <a:lnSpc>
                          <a:spcPct val="100000"/>
                        </a:lnSpc>
                      </a:pPr>
                      <a:r>
                        <a:rPr lang="ru-RU" sz="1200" b="0" kern="1200" dirty="0">
                          <a:solidFill>
                            <a:schemeClr val="tx1"/>
                          </a:solidFill>
                          <a:effectLst/>
                          <a:latin typeface="Arial" panose="020B0604020202020204" pitchFamily="34" charset="0"/>
                          <a:ea typeface="+mn-ea"/>
                          <a:cs typeface="Arial" panose="020B0604020202020204" pitchFamily="34" charset="0"/>
                        </a:rPr>
                        <a:t>Стратегия «зеленого» роста основывается на следующих основных положениях:</a:t>
                      </a:r>
                    </a:p>
                    <a:p>
                      <a:pPr marL="285750" indent="0">
                        <a:lnSpc>
                          <a:spcPct val="100000"/>
                        </a:lnSpc>
                        <a:buFontTx/>
                        <a:buChar char="-"/>
                      </a:pPr>
                      <a:r>
                        <a:rPr lang="x-none" sz="1200" b="0" kern="1200">
                          <a:solidFill>
                            <a:schemeClr val="tx1"/>
                          </a:solidFill>
                          <a:effectLst/>
                          <a:latin typeface="Arial" panose="020B0604020202020204" pitchFamily="34" charset="0"/>
                          <a:ea typeface="+mn-ea"/>
                          <a:cs typeface="Arial" panose="020B0604020202020204" pitchFamily="34" charset="0"/>
                        </a:rPr>
                        <a:t>современные экологические вызовы требуют принятия безотлагательных решений;</a:t>
                      </a:r>
                      <a:r>
                        <a:rPr lang="ru-RU" sz="1200" b="0" kern="1200" dirty="0">
                          <a:solidFill>
                            <a:schemeClr val="tx1"/>
                          </a:solidFill>
                          <a:effectLst/>
                          <a:latin typeface="Arial" panose="020B0604020202020204" pitchFamily="34" charset="0"/>
                          <a:ea typeface="+mn-ea"/>
                          <a:cs typeface="Arial" panose="020B0604020202020204" pitchFamily="34" charset="0"/>
                        </a:rPr>
                        <a:t> </a:t>
                      </a:r>
                    </a:p>
                    <a:p>
                      <a:pPr marL="285750" indent="0">
                        <a:lnSpc>
                          <a:spcPct val="100000"/>
                        </a:lnSpc>
                        <a:buFontTx/>
                        <a:buChar char="-"/>
                      </a:pPr>
                      <a:r>
                        <a:rPr lang="x-none" sz="1200" b="0" kern="1200">
                          <a:solidFill>
                            <a:schemeClr val="tx1"/>
                          </a:solidFill>
                          <a:effectLst/>
                          <a:latin typeface="Arial" panose="020B0604020202020204" pitchFamily="34" charset="0"/>
                          <a:ea typeface="+mn-ea"/>
                          <a:cs typeface="Arial" panose="020B0604020202020204" pitchFamily="34" charset="0"/>
                        </a:rPr>
                        <a:t>экономическое развитие и окружающая среда не могут рассматриваться изолированно, в отрыве друг от друга;</a:t>
                      </a:r>
                      <a:endParaRPr lang="ru-RU" sz="1200" b="0" kern="1200" dirty="0">
                        <a:solidFill>
                          <a:schemeClr val="tx1"/>
                        </a:solidFill>
                        <a:effectLst/>
                        <a:latin typeface="Arial" panose="020B0604020202020204" pitchFamily="34" charset="0"/>
                        <a:ea typeface="+mn-ea"/>
                        <a:cs typeface="Arial" panose="020B0604020202020204" pitchFamily="34" charset="0"/>
                      </a:endParaRPr>
                    </a:p>
                    <a:p>
                      <a:pPr marL="285750" indent="0">
                        <a:lnSpc>
                          <a:spcPct val="100000"/>
                        </a:lnSpc>
                        <a:buFontTx/>
                        <a:buChar char="-"/>
                      </a:pPr>
                      <a:r>
                        <a:rPr lang="ru-RU" sz="1200" b="0" kern="1200" dirty="0">
                          <a:solidFill>
                            <a:schemeClr val="tx1"/>
                          </a:solidFill>
                          <a:effectLst/>
                          <a:latin typeface="Arial" panose="020B0604020202020204" pitchFamily="34" charset="0"/>
                          <a:ea typeface="+mn-ea"/>
                          <a:cs typeface="Arial" panose="020B0604020202020204" pitchFamily="34" charset="0"/>
                        </a:rPr>
                        <a:t> </a:t>
                      </a:r>
                      <a:r>
                        <a:rPr lang="x-none" sz="1200" b="0" kern="1200">
                          <a:solidFill>
                            <a:schemeClr val="tx1"/>
                          </a:solidFill>
                          <a:effectLst/>
                          <a:latin typeface="Arial" panose="020B0604020202020204" pitchFamily="34" charset="0"/>
                          <a:ea typeface="+mn-ea"/>
                          <a:cs typeface="Arial" panose="020B0604020202020204" pitchFamily="34" charset="0"/>
                        </a:rPr>
                        <a:t>существующие технологии производства и поведенческая модель потребления имеют границы, за пределами которых исчерпание естественного (природного) капитала оказывает негативное воздействие на общий рост; </a:t>
                      </a:r>
                      <a:endParaRPr lang="ru-RU" sz="1200" b="0" kern="1200" dirty="0">
                        <a:solidFill>
                          <a:schemeClr val="tx1"/>
                        </a:solidFill>
                        <a:effectLst/>
                        <a:latin typeface="Arial" panose="020B0604020202020204" pitchFamily="34" charset="0"/>
                        <a:ea typeface="+mn-ea"/>
                        <a:cs typeface="Arial" panose="020B0604020202020204" pitchFamily="34" charset="0"/>
                      </a:endParaRPr>
                    </a:p>
                    <a:p>
                      <a:pPr marL="285750" indent="0">
                        <a:lnSpc>
                          <a:spcPct val="100000"/>
                        </a:lnSpc>
                        <a:buFontTx/>
                        <a:buChar char="-"/>
                      </a:pPr>
                      <a:r>
                        <a:rPr lang="x-none" sz="1200" b="0" kern="1200">
                          <a:solidFill>
                            <a:schemeClr val="tx1"/>
                          </a:solidFill>
                          <a:effectLst/>
                          <a:latin typeface="Arial" panose="020B0604020202020204" pitchFamily="34" charset="0"/>
                          <a:ea typeface="+mn-ea"/>
                          <a:cs typeface="Arial" panose="020B0604020202020204" pitchFamily="34" charset="0"/>
                        </a:rPr>
                        <a:t>фокусирование </a:t>
                      </a:r>
                      <a:r>
                        <a:rPr lang="ru-RU" sz="1200" b="0" kern="1200" dirty="0">
                          <a:solidFill>
                            <a:schemeClr val="tx1"/>
                          </a:solidFill>
                          <a:effectLst/>
                          <a:latin typeface="Arial" panose="020B0604020202020204" pitchFamily="34" charset="0"/>
                          <a:ea typeface="+mn-ea"/>
                          <a:cs typeface="Arial" panose="020B0604020202020204" pitchFamily="34" charset="0"/>
                        </a:rPr>
                        <a:t>внимания </a:t>
                      </a:r>
                      <a:r>
                        <a:rPr lang="x-none" sz="1200" b="0" kern="1200">
                          <a:solidFill>
                            <a:schemeClr val="tx1"/>
                          </a:solidFill>
                          <a:effectLst/>
                          <a:latin typeface="Arial" panose="020B0604020202020204" pitchFamily="34" charset="0"/>
                          <a:ea typeface="+mn-ea"/>
                          <a:cs typeface="Arial" panose="020B0604020202020204" pitchFamily="34" charset="0"/>
                        </a:rPr>
                        <a:t>на ВВП в качестве средства измерения экономического развития обычно не учитывает вклад природных ресурсов в благосостояние (здоровье человека и благоприятная окружающая среда)</a:t>
                      </a:r>
                      <a:endParaRPr lang="ru-RU" sz="1200" b="0" kern="1200" dirty="0">
                        <a:solidFill>
                          <a:schemeClr val="tx1"/>
                        </a:solidFill>
                        <a:effectLst/>
                        <a:latin typeface="Arial" panose="020B0604020202020204" pitchFamily="34" charset="0"/>
                        <a:ea typeface="+mn-ea"/>
                        <a:cs typeface="Arial" panose="020B0604020202020204" pitchFamily="34" charset="0"/>
                      </a:endParaRPr>
                    </a:p>
                    <a:p>
                      <a:pPr indent="0">
                        <a:lnSpc>
                          <a:spcPct val="100000"/>
                        </a:lnSpc>
                        <a:spcAft>
                          <a:spcPts val="0"/>
                        </a:spcAft>
                      </a:pPr>
                      <a:endParaRPr lang="ru-RU" sz="1200" dirty="0">
                        <a:effectLst/>
                        <a:latin typeface="Arial" panose="020B0604020202020204" pitchFamily="34" charset="0"/>
                        <a:ea typeface="Calibri"/>
                        <a:cs typeface="Arial" panose="020B0604020202020204" pitchFamily="34" charset="0"/>
                      </a:endParaRPr>
                    </a:p>
                  </a:txBody>
                  <a:tcPr marL="17728" marR="17728" marT="9293" marB="0" anchor="ctr">
                    <a:solidFill>
                      <a:schemeClr val="accent3">
                        <a:lumMod val="75000"/>
                      </a:schemeClr>
                    </a:solidFill>
                  </a:tcPr>
                </a:tc>
                <a:tc hMerge="1">
                  <a:txBody>
                    <a:bodyPr/>
                    <a:lstStyle/>
                    <a:p>
                      <a:pPr>
                        <a:lnSpc>
                          <a:spcPct val="115000"/>
                        </a:lnSpc>
                        <a:spcAft>
                          <a:spcPts val="0"/>
                        </a:spcAft>
                      </a:pPr>
                      <a:endParaRPr lang="ru-RU" sz="1200" dirty="0">
                        <a:effectLst/>
                        <a:latin typeface="Arial" panose="020B0604020202020204" pitchFamily="34" charset="0"/>
                        <a:ea typeface="Calibri"/>
                        <a:cs typeface="Arial" panose="020B0604020202020204" pitchFamily="34" charset="0"/>
                      </a:endParaRPr>
                    </a:p>
                  </a:txBody>
                  <a:tcPr marL="19205" marR="19205" marT="9293" marB="0"/>
                </a:tc>
                <a:extLst>
                  <a:ext uri="{0D108BD9-81ED-4DB2-BD59-A6C34878D82A}">
                    <a16:rowId xmlns:a16="http://schemas.microsoft.com/office/drawing/2014/main" val="10004"/>
                  </a:ext>
                </a:extLst>
              </a:tr>
            </a:tbl>
          </a:graphicData>
        </a:graphic>
      </p:graphicFrame>
      <p:sp>
        <p:nvSpPr>
          <p:cNvPr id="3" name="Заголовок 2"/>
          <p:cNvSpPr>
            <a:spLocks noGrp="1"/>
          </p:cNvSpPr>
          <p:nvPr>
            <p:ph type="title"/>
          </p:nvPr>
        </p:nvSpPr>
        <p:spPr>
          <a:xfrm>
            <a:off x="539552" y="704850"/>
            <a:ext cx="8229600" cy="563910"/>
          </a:xfrm>
        </p:spPr>
        <p:txBody>
          <a:bodyPr/>
          <a:lstStyle/>
          <a:p>
            <a:r>
              <a:rPr lang="ru-RU" sz="2400" b="1" dirty="0">
                <a:latin typeface="Arial" panose="020B0604020202020204" pitchFamily="34" charset="0"/>
                <a:cs typeface="Arial" panose="020B0604020202020204" pitchFamily="34" charset="0"/>
              </a:rPr>
              <a:t>Основные подходы  к понятию «зеленой» экономики</a:t>
            </a:r>
          </a:p>
        </p:txBody>
      </p:sp>
      <p:sp>
        <p:nvSpPr>
          <p:cNvPr id="4" name="Номер слайда 3"/>
          <p:cNvSpPr>
            <a:spLocks noGrp="1"/>
          </p:cNvSpPr>
          <p:nvPr>
            <p:ph type="sldNum" sz="quarter" idx="10"/>
          </p:nvPr>
        </p:nvSpPr>
        <p:spPr/>
        <p:txBody>
          <a:bodyPr/>
          <a:lstStyle/>
          <a:p>
            <a:pPr>
              <a:defRPr/>
            </a:pPr>
            <a:fld id="{6D9C568D-3320-4371-86CF-EC5E094641BB}" type="slidenum">
              <a:rPr lang="ru-RU" smtClean="0"/>
              <a:pPr>
                <a:defRPr/>
              </a:pPr>
              <a:t>14</a:t>
            </a:fld>
            <a:endParaRPr lang="ru-RU" dirty="0"/>
          </a:p>
        </p:txBody>
      </p:sp>
    </p:spTree>
    <p:extLst>
      <p:ext uri="{BB962C8B-B14F-4D97-AF65-F5344CB8AC3E}">
        <p14:creationId xmlns:p14="http://schemas.microsoft.com/office/powerpoint/2010/main" val="1990930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1628800"/>
            <a:ext cx="8229600" cy="648072"/>
          </a:xfrm>
        </p:spPr>
        <p:txBody>
          <a:bodyPr/>
          <a:lstStyle/>
          <a:p>
            <a:pPr marL="0" indent="0">
              <a:buNone/>
            </a:pPr>
            <a:r>
              <a:rPr lang="ru-RU" sz="1400" dirty="0">
                <a:latin typeface="Arial" panose="020B0604020202020204" pitchFamily="34" charset="0"/>
                <a:cs typeface="Arial" panose="020B0604020202020204" pitchFamily="34" charset="0"/>
              </a:rPr>
              <a:t>«Зеленая» экономика - инклюзивный зеленый рост, ориентированный на устойчивое развитие</a:t>
            </a:r>
          </a:p>
          <a:p>
            <a:pPr marL="0" indent="0">
              <a:buNone/>
            </a:pPr>
            <a:r>
              <a:rPr lang="ru-RU" sz="1400" dirty="0">
                <a:latin typeface="Arial" panose="020B0604020202020204" pitchFamily="34" charset="0"/>
                <a:cs typeface="Arial" panose="020B0604020202020204" pitchFamily="34" charset="0"/>
              </a:rPr>
              <a:t>Принципы «зеленой» экономики</a:t>
            </a:r>
          </a:p>
        </p:txBody>
      </p:sp>
      <p:sp>
        <p:nvSpPr>
          <p:cNvPr id="3" name="Заголовок 2"/>
          <p:cNvSpPr>
            <a:spLocks noGrp="1"/>
          </p:cNvSpPr>
          <p:nvPr>
            <p:ph type="title"/>
          </p:nvPr>
        </p:nvSpPr>
        <p:spPr>
          <a:xfrm>
            <a:off x="467544" y="764704"/>
            <a:ext cx="8291264" cy="795114"/>
          </a:xfrm>
        </p:spPr>
        <p:txBody>
          <a:bodyPr/>
          <a:lstStyle/>
          <a:p>
            <a:r>
              <a:rPr lang="ru-RU" sz="2400" b="1" dirty="0">
                <a:latin typeface="Arial" panose="020B0604020202020204" pitchFamily="34" charset="0"/>
                <a:cs typeface="Arial" panose="020B0604020202020204" pitchFamily="34" charset="0"/>
              </a:rPr>
              <a:t>Принципы формирования «зеленой» экономики в Российской Федерации</a:t>
            </a:r>
          </a:p>
        </p:txBody>
      </p:sp>
      <p:sp>
        <p:nvSpPr>
          <p:cNvPr id="4" name="Номер слайда 3"/>
          <p:cNvSpPr>
            <a:spLocks noGrp="1"/>
          </p:cNvSpPr>
          <p:nvPr>
            <p:ph type="sldNum" sz="quarter" idx="10"/>
          </p:nvPr>
        </p:nvSpPr>
        <p:spPr/>
        <p:txBody>
          <a:bodyPr/>
          <a:lstStyle/>
          <a:p>
            <a:pPr>
              <a:defRPr/>
            </a:pPr>
            <a:fld id="{6D9C568D-3320-4371-86CF-EC5E094641BB}" type="slidenum">
              <a:rPr lang="ru-RU" smtClean="0">
                <a:solidFill>
                  <a:srgbClr val="FFFFFF"/>
                </a:solidFill>
              </a:rPr>
              <a:pPr>
                <a:defRPr/>
              </a:pPr>
              <a:t>15</a:t>
            </a:fld>
            <a:endParaRPr lang="ru-RU" dirty="0">
              <a:solidFill>
                <a:srgbClr val="FFFFFF"/>
              </a:solidFill>
            </a:endParaRPr>
          </a:p>
        </p:txBody>
      </p:sp>
      <p:graphicFrame>
        <p:nvGraphicFramePr>
          <p:cNvPr id="5" name="Схема 4"/>
          <p:cNvGraphicFramePr/>
          <p:nvPr>
            <p:extLst>
              <p:ext uri="{D42A27DB-BD31-4B8C-83A1-F6EECF244321}">
                <p14:modId xmlns:p14="http://schemas.microsoft.com/office/powerpoint/2010/main" val="201952095"/>
              </p:ext>
            </p:extLst>
          </p:nvPr>
        </p:nvGraphicFramePr>
        <p:xfrm>
          <a:off x="583864" y="2276872"/>
          <a:ext cx="8092592"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3346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67544" y="773832"/>
            <a:ext cx="8229600" cy="854968"/>
          </a:xfrm>
        </p:spPr>
        <p:txBody>
          <a:bodyPr/>
          <a:lstStyle/>
          <a:p>
            <a:r>
              <a:rPr lang="ru-RU" sz="2400" b="1" dirty="0">
                <a:latin typeface="Arial" panose="020B0604020202020204" pitchFamily="34" charset="0"/>
                <a:cs typeface="Arial" panose="020B0604020202020204" pitchFamily="34" charset="0"/>
              </a:rPr>
              <a:t>Основные положения и направления действий по переходу к «зеленой» экономике</a:t>
            </a:r>
          </a:p>
        </p:txBody>
      </p:sp>
      <p:sp>
        <p:nvSpPr>
          <p:cNvPr id="4" name="Номер слайда 3"/>
          <p:cNvSpPr>
            <a:spLocks noGrp="1"/>
          </p:cNvSpPr>
          <p:nvPr>
            <p:ph type="sldNum" sz="quarter" idx="10"/>
          </p:nvPr>
        </p:nvSpPr>
        <p:spPr/>
        <p:txBody>
          <a:bodyPr/>
          <a:lstStyle/>
          <a:p>
            <a:pPr>
              <a:defRPr/>
            </a:pPr>
            <a:fld id="{6D9C568D-3320-4371-86CF-EC5E094641BB}" type="slidenum">
              <a:rPr lang="ru-RU" smtClean="0"/>
              <a:pPr>
                <a:defRPr/>
              </a:pPr>
              <a:t>16</a:t>
            </a:fld>
            <a:endParaRPr lang="ru-RU" dirty="0"/>
          </a:p>
        </p:txBody>
      </p:sp>
      <p:pic>
        <p:nvPicPr>
          <p:cNvPr id="5" name="Picture 2" descr="U:\__Материалы по проектам (рабочие)\2016\МИНПРИРОДЫ Снижение антропогенного воздействия\Презентации и материалы  для Бубенова\Презентация Бубенову на КС Минприроды ноябрь 2016\Рисунок для слайда 10.jpg"/>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466604" y="1911993"/>
            <a:ext cx="8353868" cy="4325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7642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36712"/>
            <a:ext cx="8229600" cy="432048"/>
          </a:xfrm>
        </p:spPr>
        <p:txBody>
          <a:bodyPr/>
          <a:lstStyle/>
          <a:p>
            <a:r>
              <a:rPr lang="ru-RU" sz="2400" b="1" dirty="0">
                <a:latin typeface="Arial" panose="020B0604020202020204" pitchFamily="34" charset="0"/>
                <a:cs typeface="Arial" panose="020B0604020202020204" pitchFamily="34" charset="0"/>
              </a:rPr>
              <a:t>Практические примеры</a:t>
            </a:r>
          </a:p>
        </p:txBody>
      </p:sp>
      <p:sp>
        <p:nvSpPr>
          <p:cNvPr id="3" name="Объект 2"/>
          <p:cNvSpPr>
            <a:spLocks noGrp="1"/>
          </p:cNvSpPr>
          <p:nvPr>
            <p:ph idx="1"/>
          </p:nvPr>
        </p:nvSpPr>
        <p:spPr>
          <a:xfrm>
            <a:off x="467544" y="1340768"/>
            <a:ext cx="8280920" cy="5184576"/>
          </a:xfrm>
        </p:spPr>
        <p:txBody>
          <a:bodyPr/>
          <a:lstStyle/>
          <a:p>
            <a:pPr>
              <a:buClr>
                <a:schemeClr val="tx2">
                  <a:lumMod val="75000"/>
                </a:schemeClr>
              </a:buClr>
              <a:buSzPct val="98000"/>
            </a:pPr>
            <a:r>
              <a:rPr lang="ru-RU" sz="1200" dirty="0"/>
              <a:t>1 Социокультурная доминанта устойчивого развития территории. </a:t>
            </a:r>
            <a:r>
              <a:rPr lang="ru-RU" sz="1200" i="1" dirty="0"/>
              <a:t>Предполагает выполнение расчетов «ЦЕЛЬ-ЭФФЕКТИВНОСТЬ» </a:t>
            </a:r>
          </a:p>
          <a:p>
            <a:pPr>
              <a:buClr>
                <a:schemeClr val="tx2">
                  <a:lumMod val="75000"/>
                </a:schemeClr>
              </a:buClr>
              <a:buSzPct val="98000"/>
            </a:pPr>
            <a:r>
              <a:rPr lang="ru-RU" sz="1200" dirty="0"/>
              <a:t>2 Гармонизация целей устойчивого развития территорий. </a:t>
            </a:r>
            <a:r>
              <a:rPr lang="ru-RU" sz="1200" i="1" dirty="0"/>
              <a:t>Профилактика и разрешение конфликтов целей базируется на экономическом обосновании с расчетом потоков экосистемных услуг</a:t>
            </a:r>
            <a:r>
              <a:rPr lang="ru-RU" sz="1200" dirty="0"/>
              <a:t>	</a:t>
            </a:r>
          </a:p>
          <a:p>
            <a:pPr>
              <a:buClr>
                <a:schemeClr val="tx2">
                  <a:lumMod val="75000"/>
                </a:schemeClr>
              </a:buClr>
              <a:buSzPct val="98000"/>
            </a:pPr>
            <a:r>
              <a:rPr lang="ru-RU" sz="1200" dirty="0"/>
              <a:t>3 Системный подход к «зеленой» экономике предполагает изменение оценочных показателей роста. </a:t>
            </a:r>
            <a:r>
              <a:rPr lang="ru-RU" sz="1200" i="1" dirty="0"/>
              <a:t>Без таких показателей невозможно оценить новые тенденции в экономике	</a:t>
            </a:r>
          </a:p>
          <a:p>
            <a:pPr>
              <a:buClr>
                <a:schemeClr val="tx2">
                  <a:lumMod val="75000"/>
                </a:schemeClr>
              </a:buClr>
              <a:buSzPct val="98000"/>
            </a:pPr>
            <a:r>
              <a:rPr lang="ru-RU" sz="1200" dirty="0"/>
              <a:t>4 Учет институциональных особенностей при импортировании природоохранных механизмов. </a:t>
            </a:r>
            <a:r>
              <a:rPr lang="ru-RU" sz="1200" i="1" dirty="0"/>
              <a:t>Сегодня, в условиях широкого доступа к базам данных, актуализируется проблема выбора из «лучших практик» варианта, в наибольшей степени пригодного для конкретной территории    	</a:t>
            </a:r>
          </a:p>
          <a:p>
            <a:pPr>
              <a:buClr>
                <a:schemeClr val="tx2">
                  <a:lumMod val="75000"/>
                </a:schemeClr>
              </a:buClr>
              <a:buSzPct val="98000"/>
            </a:pPr>
            <a:r>
              <a:rPr lang="ru-RU" sz="1200" dirty="0"/>
              <a:t>5 Устойчивое развитие и «зеленая» экономика в региональных экологических стратегиях	</a:t>
            </a:r>
          </a:p>
          <a:p>
            <a:pPr>
              <a:buClr>
                <a:schemeClr val="tx2">
                  <a:lumMod val="75000"/>
                </a:schemeClr>
              </a:buClr>
              <a:buSzPct val="98000"/>
            </a:pPr>
            <a:r>
              <a:rPr lang="ru-RU" sz="1200" dirty="0"/>
              <a:t>6 Природоохранное планирование на местном уровне: ориентация на мнения и потребности людей	</a:t>
            </a:r>
          </a:p>
          <a:p>
            <a:pPr>
              <a:buClr>
                <a:schemeClr val="tx2">
                  <a:lumMod val="75000"/>
                </a:schemeClr>
              </a:buClr>
              <a:buSzPct val="98000"/>
            </a:pPr>
            <a:r>
              <a:rPr lang="ru-RU" sz="1200" dirty="0"/>
              <a:t>7 «Город для женщин и детей» – новый подход к планированию развития городских территорий</a:t>
            </a:r>
          </a:p>
          <a:p>
            <a:pPr>
              <a:buClr>
                <a:schemeClr val="tx2">
                  <a:lumMod val="75000"/>
                </a:schemeClr>
              </a:buClr>
              <a:buSzPct val="98000"/>
            </a:pPr>
            <a:r>
              <a:rPr lang="ru-RU" sz="1200" dirty="0"/>
              <a:t>8 Природный бюджет как инновационный механизм рационального природопользования и устойчивого развития</a:t>
            </a:r>
          </a:p>
          <a:p>
            <a:pPr>
              <a:buClr>
                <a:schemeClr val="tx2">
                  <a:lumMod val="75000"/>
                </a:schemeClr>
              </a:buClr>
              <a:buSzPct val="98000"/>
            </a:pPr>
            <a:r>
              <a:rPr lang="ru-RU" sz="1200" dirty="0"/>
              <a:t>9 Учет поведенческих предпочтений жителей при организации водоснабжения сельских поселений	</a:t>
            </a:r>
          </a:p>
          <a:p>
            <a:pPr>
              <a:buClr>
                <a:schemeClr val="tx2">
                  <a:lumMod val="75000"/>
                </a:schemeClr>
              </a:buClr>
              <a:buSzPct val="98000"/>
            </a:pPr>
            <a:r>
              <a:rPr lang="ru-RU" sz="1200" dirty="0"/>
              <a:t>10 Оценки природных ресурсов и экосистемных услуг на микроуровне как индикаторы поведенческих особенностей в сфере природопользования	 </a:t>
            </a:r>
          </a:p>
          <a:p>
            <a:pPr>
              <a:buClr>
                <a:schemeClr val="tx2">
                  <a:lumMod val="75000"/>
                </a:schemeClr>
              </a:buClr>
              <a:buSzPct val="98000"/>
            </a:pPr>
            <a:r>
              <a:rPr lang="ru-RU" sz="1200" dirty="0"/>
              <a:t>11 Денежные оценки природных ресурсов и экосистемных услуг в территориальном развитии: изменение подходов</a:t>
            </a:r>
          </a:p>
          <a:p>
            <a:pPr>
              <a:buClr>
                <a:schemeClr val="tx2">
                  <a:lumMod val="75000"/>
                </a:schemeClr>
              </a:buClr>
              <a:buSzPct val="98000"/>
            </a:pPr>
            <a:r>
              <a:rPr lang="ru-RU" sz="1200" dirty="0"/>
              <a:t>12 Повышение заинтересованности местного населения и бизнеса в сохранении ООПТ: корректировка управления и планирования	</a:t>
            </a:r>
          </a:p>
          <a:p>
            <a:pPr>
              <a:buClr>
                <a:schemeClr val="tx2">
                  <a:lumMod val="75000"/>
                </a:schemeClr>
              </a:buClr>
              <a:buSzPct val="98000"/>
            </a:pPr>
            <a:r>
              <a:rPr lang="ru-RU" sz="1200" dirty="0"/>
              <a:t>13 Профилактика конфликтов в природопользовании на локальном уровне	</a:t>
            </a:r>
          </a:p>
          <a:p>
            <a:pPr>
              <a:buClr>
                <a:schemeClr val="tx2">
                  <a:lumMod val="75000"/>
                </a:schemeClr>
              </a:buClr>
              <a:buSzPct val="98000"/>
            </a:pPr>
            <a:r>
              <a:rPr lang="ru-RU" sz="1200" dirty="0"/>
              <a:t>14 </a:t>
            </a:r>
            <a:r>
              <a:rPr lang="ru-RU" sz="1200" dirty="0" err="1"/>
              <a:t>Экологизация</a:t>
            </a:r>
            <a:r>
              <a:rPr lang="ru-RU" sz="1200" dirty="0"/>
              <a:t> промышленных территорий в условиях перехода к «зеленой» экономике и устойчивому развитию городской среды</a:t>
            </a:r>
          </a:p>
          <a:p>
            <a:pPr>
              <a:buClr>
                <a:schemeClr val="tx2">
                  <a:lumMod val="75000"/>
                </a:schemeClr>
              </a:buClr>
              <a:buSzPct val="98000"/>
            </a:pPr>
            <a:r>
              <a:rPr lang="ru-RU" sz="1200" dirty="0"/>
              <a:t>15 Территориальный синтез экологической отчетности и экологических докладов</a:t>
            </a:r>
          </a:p>
        </p:txBody>
      </p:sp>
      <p:sp>
        <p:nvSpPr>
          <p:cNvPr id="4" name="Номер слайда 3"/>
          <p:cNvSpPr>
            <a:spLocks noGrp="1"/>
          </p:cNvSpPr>
          <p:nvPr>
            <p:ph type="sldNum" sz="quarter" idx="12"/>
          </p:nvPr>
        </p:nvSpPr>
        <p:spPr/>
        <p:txBody>
          <a:bodyPr/>
          <a:lstStyle/>
          <a:p>
            <a:pPr>
              <a:defRPr/>
            </a:pPr>
            <a:fld id="{3D87BCC6-FDE2-4C92-9BEF-1AEA66466CC6}" type="slidenum">
              <a:rPr lang="ru-RU" smtClean="0"/>
              <a:pPr>
                <a:defRPr/>
              </a:pPr>
              <a:t>17</a:t>
            </a:fld>
            <a:endParaRPr lang="ru-RU"/>
          </a:p>
        </p:txBody>
      </p:sp>
    </p:spTree>
    <p:extLst>
      <p:ext uri="{BB962C8B-B14F-4D97-AF65-F5344CB8AC3E}">
        <p14:creationId xmlns:p14="http://schemas.microsoft.com/office/powerpoint/2010/main" val="1997912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980728"/>
            <a:ext cx="8229600" cy="723106"/>
          </a:xfrm>
        </p:spPr>
        <p:txBody>
          <a:bodyPr/>
          <a:lstStyle/>
          <a:p>
            <a:r>
              <a:rPr lang="ru-RU" sz="2400" b="1" dirty="0">
                <a:solidFill>
                  <a:schemeClr val="accent3">
                    <a:lumMod val="50000"/>
                  </a:schemeClr>
                </a:solidFill>
                <a:latin typeface="Arial" panose="020B0604020202020204" pitchFamily="34" charset="0"/>
                <a:cs typeface="Arial" panose="020B0604020202020204" pitchFamily="34" charset="0"/>
              </a:rPr>
              <a:t>1.</a:t>
            </a:r>
            <a:r>
              <a:rPr lang="ru-RU" sz="2400" b="1" dirty="0">
                <a:latin typeface="Arial" panose="020B0604020202020204" pitchFamily="34" charset="0"/>
                <a:cs typeface="Arial" panose="020B0604020202020204" pitchFamily="34" charset="0"/>
              </a:rPr>
              <a:t>Социокультурная доминанта устойчивого развития территории</a:t>
            </a:r>
          </a:p>
        </p:txBody>
      </p:sp>
      <p:sp>
        <p:nvSpPr>
          <p:cNvPr id="4" name="Номер слайда 3"/>
          <p:cNvSpPr>
            <a:spLocks noGrp="1"/>
          </p:cNvSpPr>
          <p:nvPr>
            <p:ph type="sldNum" sz="quarter" idx="12"/>
          </p:nvPr>
        </p:nvSpPr>
        <p:spPr/>
        <p:txBody>
          <a:bodyPr/>
          <a:lstStyle/>
          <a:p>
            <a:pPr>
              <a:defRPr/>
            </a:pPr>
            <a:fld id="{3D87BCC6-FDE2-4C92-9BEF-1AEA66466CC6}" type="slidenum">
              <a:rPr lang="ru-RU" smtClean="0"/>
              <a:pPr>
                <a:defRPr/>
              </a:pPr>
              <a:t>18</a:t>
            </a:fld>
            <a:endParaRPr lang="ru-RU"/>
          </a:p>
        </p:txBody>
      </p:sp>
      <p:pic>
        <p:nvPicPr>
          <p:cNvPr id="1026"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2210" t="2336" r="1429"/>
          <a:stretch/>
        </p:blipFill>
        <p:spPr bwMode="auto">
          <a:xfrm>
            <a:off x="342900" y="1916832"/>
            <a:ext cx="3985260" cy="2637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87287" y="2852936"/>
            <a:ext cx="4480171"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38748" y="4581128"/>
            <a:ext cx="3960440" cy="1069524"/>
          </a:xfrm>
          <a:prstGeom prst="rect">
            <a:avLst/>
          </a:prstGeom>
          <a:noFill/>
        </p:spPr>
        <p:txBody>
          <a:bodyPr wrap="square" rtlCol="0">
            <a:spAutoFit/>
          </a:bodyPr>
          <a:lstStyle/>
          <a:p>
            <a:pPr algn="ctr"/>
            <a:r>
              <a:rPr lang="ru-RU" sz="1050" b="1" dirty="0"/>
              <a:t>Схема планирования эколого-социально-экономического развития территории, где расположен Кедровник Толгского монастыря</a:t>
            </a:r>
          </a:p>
          <a:p>
            <a:endParaRPr lang="ru-RU" sz="800" i="1" dirty="0"/>
          </a:p>
          <a:p>
            <a:r>
              <a:rPr lang="ru-RU" sz="800" i="1" dirty="0"/>
              <a:t>Источник:</a:t>
            </a:r>
            <a:r>
              <a:rPr lang="ru-RU" sz="800" dirty="0"/>
              <a:t> Свято-Введенский Толгский монастырь: от прошлого к будущему. Неотложные меры по устойчивому развитию. Ярославль: НПП «Кадастр», 1999</a:t>
            </a:r>
          </a:p>
        </p:txBody>
      </p:sp>
      <p:sp>
        <p:nvSpPr>
          <p:cNvPr id="7" name="TextBox 6"/>
          <p:cNvSpPr txBox="1"/>
          <p:nvPr/>
        </p:nvSpPr>
        <p:spPr>
          <a:xfrm>
            <a:off x="4299188" y="2473151"/>
            <a:ext cx="4611070" cy="307777"/>
          </a:xfrm>
          <a:prstGeom prst="rect">
            <a:avLst/>
          </a:prstGeom>
          <a:noFill/>
        </p:spPr>
        <p:txBody>
          <a:bodyPr wrap="none" rtlCol="0">
            <a:spAutoFit/>
          </a:bodyPr>
          <a:lstStyle/>
          <a:p>
            <a:pPr algn="ctr"/>
            <a:r>
              <a:rPr lang="ru-RU" sz="1400" dirty="0"/>
              <a:t>Микрозонирование территории расположения ООПТ</a:t>
            </a:r>
          </a:p>
        </p:txBody>
      </p:sp>
    </p:spTree>
    <p:extLst>
      <p:ext uri="{BB962C8B-B14F-4D97-AF65-F5344CB8AC3E}">
        <p14:creationId xmlns:p14="http://schemas.microsoft.com/office/powerpoint/2010/main" val="533548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905694"/>
            <a:ext cx="8229600" cy="723106"/>
          </a:xfrm>
        </p:spPr>
        <p:txBody>
          <a:bodyPr/>
          <a:lstStyle/>
          <a:p>
            <a:r>
              <a:rPr lang="ru-RU" sz="2400" b="1" dirty="0">
                <a:latin typeface="Arial" panose="020B0604020202020204" pitchFamily="34" charset="0"/>
                <a:cs typeface="Arial" panose="020B0604020202020204" pitchFamily="34" charset="0"/>
              </a:rPr>
              <a:t>2. Гармонизация целей устойчивого развития территорий</a:t>
            </a:r>
          </a:p>
        </p:txBody>
      </p:sp>
      <p:sp>
        <p:nvSpPr>
          <p:cNvPr id="3" name="Объект 2"/>
          <p:cNvSpPr>
            <a:spLocks noGrp="1"/>
          </p:cNvSpPr>
          <p:nvPr>
            <p:ph idx="1"/>
          </p:nvPr>
        </p:nvSpPr>
        <p:spPr>
          <a:xfrm>
            <a:off x="457200" y="1700808"/>
            <a:ext cx="8229600" cy="576064"/>
          </a:xfrm>
        </p:spPr>
        <p:txBody>
          <a:bodyPr/>
          <a:lstStyle/>
          <a:p>
            <a:pPr marL="0" indent="0">
              <a:buNone/>
            </a:pPr>
            <a:r>
              <a:rPr lang="ru-RU" sz="1400" b="1" i="1" dirty="0"/>
              <a:t>Профилактика и разрешение конфликтов целей базируется на экономическом обосновании с расчетом потоков </a:t>
            </a:r>
            <a:r>
              <a:rPr lang="ru-RU" sz="1400" b="1" i="1" dirty="0" err="1"/>
              <a:t>экосистемных</a:t>
            </a:r>
            <a:r>
              <a:rPr lang="ru-RU" sz="1400" b="1" i="1" dirty="0"/>
              <a:t> услуг</a:t>
            </a:r>
          </a:p>
        </p:txBody>
      </p:sp>
      <p:sp>
        <p:nvSpPr>
          <p:cNvPr id="4" name="Номер слайда 3"/>
          <p:cNvSpPr>
            <a:spLocks noGrp="1"/>
          </p:cNvSpPr>
          <p:nvPr>
            <p:ph type="sldNum" sz="quarter" idx="12"/>
          </p:nvPr>
        </p:nvSpPr>
        <p:spPr/>
        <p:txBody>
          <a:bodyPr/>
          <a:lstStyle/>
          <a:p>
            <a:pPr>
              <a:defRPr/>
            </a:pPr>
            <a:fld id="{3D87BCC6-FDE2-4C92-9BEF-1AEA66466CC6}" type="slidenum">
              <a:rPr lang="ru-RU" smtClean="0"/>
              <a:pPr>
                <a:defRPr/>
              </a:pPr>
              <a:t>19</a:t>
            </a:fld>
            <a:endParaRPr lang="ru-RU"/>
          </a:p>
        </p:txBody>
      </p:sp>
      <p:pic>
        <p:nvPicPr>
          <p:cNvPr id="2050" name="Picture 2"/>
          <p:cNvPicPr>
            <a:picLocks noChangeAspect="1" noChangeArrowheads="1"/>
          </p:cNvPicPr>
          <p:nvPr/>
        </p:nvPicPr>
        <p:blipFill>
          <a:blip r:embed="rId2" cstate="screen">
            <a:grayscl/>
            <a:extLst>
              <a:ext uri="{28A0092B-C50C-407E-A947-70E740481C1C}">
                <a14:useLocalDpi xmlns:a14="http://schemas.microsoft.com/office/drawing/2010/main"/>
              </a:ext>
            </a:extLst>
          </a:blip>
          <a:srcRect/>
          <a:stretch>
            <a:fillRect/>
          </a:stretch>
        </p:blipFill>
        <p:spPr bwMode="auto">
          <a:xfrm>
            <a:off x="539552" y="2420888"/>
            <a:ext cx="4890578" cy="3216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580112" y="2492896"/>
            <a:ext cx="3168352" cy="3216265"/>
          </a:xfrm>
          <a:prstGeom prst="rect">
            <a:avLst/>
          </a:prstGeom>
          <a:noFill/>
        </p:spPr>
        <p:txBody>
          <a:bodyPr wrap="square" rtlCol="0">
            <a:spAutoFit/>
          </a:bodyPr>
          <a:lstStyle/>
          <a:p>
            <a:pPr algn="ctr"/>
            <a:r>
              <a:rPr lang="ru-RU" sz="1050" b="1" dirty="0"/>
              <a:t>Приоритетные цели рационального природопользования и</a:t>
            </a:r>
          </a:p>
          <a:p>
            <a:pPr algn="ctr"/>
            <a:r>
              <a:rPr lang="ru-RU" sz="1050" b="1" dirty="0"/>
              <a:t>охраны окружающей среды в</a:t>
            </a:r>
          </a:p>
          <a:p>
            <a:pPr algn="ctr"/>
            <a:r>
              <a:rPr lang="ru-RU" sz="1050" b="1" dirty="0"/>
              <a:t>Ярославской обл.</a:t>
            </a:r>
            <a:br>
              <a:rPr lang="ru-RU" sz="1050" b="1" dirty="0"/>
            </a:br>
            <a:r>
              <a:rPr lang="ru-RU" sz="1050" b="1" dirty="0"/>
              <a:t>(по результатам рабочих семинаров-совещаний)</a:t>
            </a:r>
          </a:p>
          <a:p>
            <a:endParaRPr lang="ru-RU" sz="700" dirty="0"/>
          </a:p>
          <a:p>
            <a:r>
              <a:rPr lang="ru-RU" sz="700" dirty="0"/>
              <a:t>На </a:t>
            </a:r>
            <a:r>
              <a:rPr lang="ru-RU" sz="700" u="sng" dirty="0"/>
              <a:t>рисунке цифрами обозначены проблемы</a:t>
            </a:r>
            <a:r>
              <a:rPr lang="ru-RU" sz="700" dirty="0"/>
              <a:t>: 1. Состояние, использование и охрана лесов; 2. Питьевое водоснабжение; 3. Использование земель, плодородие почв; 4. Состояние рек и водоемов; 5. Духовность, нравственность и экологическая грамотность населения; 6. Отходы; 7. Загрязнение атмосферного воздуха; 8. Благоустройство, озеленение и санитарное состояние поселений; 9. Животный и растительный мир, браконьерство; 10. Природоохранное законодательство; 11. Здоровье населения; 12. Неэффективное использование природных ресурсов; 13. Качество продуктов; 14. Урбанизация, концентрация населения; 15. Территориальное управление природопользованием; 16. Радиоактивное загрязнение; 17. Отсутствие прав на местном уровне; 18. Использование недр, разработка карьеров; 19. Низкий уровень технологий; 20. Недостаточность информации; 21. Проблема научного обеспечения; 22. Гидрологический режим водоемов, подтопление; 23. Сохранение природных ландшафтов; 24. Несоблюдение генпланов застройки населенных пунктов; 25. Трансграничные загрязнения; 26. Особо охраняемые природные территории; 27. Шумовое и тепловое загрязнение</a:t>
            </a:r>
          </a:p>
        </p:txBody>
      </p:sp>
    </p:spTree>
    <p:extLst>
      <p:ext uri="{BB962C8B-B14F-4D97-AF65-F5344CB8AC3E}">
        <p14:creationId xmlns:p14="http://schemas.microsoft.com/office/powerpoint/2010/main" val="1246265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836712"/>
            <a:ext cx="8064896" cy="1872208"/>
          </a:xfrm>
        </p:spPr>
        <p:txBody>
          <a:bodyPr>
            <a:noAutofit/>
          </a:bodyPr>
          <a:lstStyle/>
          <a:p>
            <a:pPr algn="ctr" fontAlgn="auto">
              <a:spcBef>
                <a:spcPts val="1800"/>
              </a:spcBef>
              <a:spcAft>
                <a:spcPts val="0"/>
              </a:spcAft>
              <a:defRPr/>
            </a:pPr>
            <a:br>
              <a:rPr lang="ru-RU" sz="2400" b="1" dirty="0"/>
            </a:br>
            <a:br>
              <a:rPr lang="ru-RU" sz="2400" b="1" dirty="0"/>
            </a:br>
            <a:r>
              <a:rPr lang="ru-RU" sz="2400" b="1" dirty="0"/>
              <a:t> </a:t>
            </a:r>
            <a:r>
              <a:rPr lang="ru-RU" sz="2000" b="1" dirty="0">
                <a:latin typeface="Arial" panose="020B0604020202020204" pitchFamily="34" charset="0"/>
                <a:cs typeface="Arial" panose="020B0604020202020204" pitchFamily="34" charset="0"/>
              </a:rPr>
              <a:t>СТРАТЕГИЯ НАЦИОНАЛЬНОЙ БЕЗОПАСНОСТИ</a:t>
            </a:r>
            <a:br>
              <a:rPr lang="ru-RU" sz="2000" b="1" dirty="0">
                <a:latin typeface="Arial" panose="020B0604020202020204" pitchFamily="34" charset="0"/>
                <a:cs typeface="Arial" panose="020B0604020202020204" pitchFamily="34" charset="0"/>
              </a:rPr>
            </a:br>
            <a:r>
              <a:rPr lang="ru-RU" sz="2000" b="1" dirty="0">
                <a:latin typeface="Arial" panose="020B0604020202020204" pitchFamily="34" charset="0"/>
                <a:cs typeface="Arial" panose="020B0604020202020204" pitchFamily="34" charset="0"/>
              </a:rPr>
              <a:t>РОССИЙСКОЙ ФЕДЕРАЦИИ</a:t>
            </a:r>
            <a:br>
              <a:rPr lang="ru-RU" sz="2000" b="1" dirty="0">
                <a:latin typeface="Arial" panose="020B0604020202020204" pitchFamily="34" charset="0"/>
                <a:cs typeface="Arial" panose="020B0604020202020204" pitchFamily="34" charset="0"/>
              </a:rPr>
            </a:br>
            <a:br>
              <a:rPr lang="ru-RU" sz="2000" b="1" dirty="0">
                <a:latin typeface="Arial" panose="020B0604020202020204" pitchFamily="34" charset="0"/>
                <a:cs typeface="Arial" panose="020B0604020202020204" pitchFamily="34" charset="0"/>
              </a:rPr>
            </a:br>
            <a:r>
              <a:rPr lang="ru-RU" sz="1600" b="1" i="1" dirty="0">
                <a:latin typeface="Arial" panose="020B0604020202020204" pitchFamily="34" charset="0"/>
                <a:cs typeface="Arial" panose="020B0604020202020204" pitchFamily="34" charset="0"/>
              </a:rPr>
              <a:t>Указ Президента Российской Федерации от 31.12.2015 № 683 </a:t>
            </a:r>
            <a:br>
              <a:rPr lang="ru-RU" sz="1600" b="1" i="1" dirty="0">
                <a:latin typeface="Arial" panose="020B0604020202020204" pitchFamily="34" charset="0"/>
                <a:cs typeface="Arial" panose="020B0604020202020204" pitchFamily="34" charset="0"/>
              </a:rPr>
            </a:br>
            <a:r>
              <a:rPr lang="ru-RU" sz="1600" b="1" i="1" dirty="0">
                <a:latin typeface="Arial" panose="020B0604020202020204" pitchFamily="34" charset="0"/>
                <a:cs typeface="Arial" panose="020B0604020202020204" pitchFamily="34" charset="0"/>
              </a:rPr>
              <a:t>«О Стратегии национальной безопасности </a:t>
            </a:r>
            <a:br>
              <a:rPr lang="ru-RU" sz="1600" b="1" i="1" dirty="0">
                <a:latin typeface="Arial" panose="020B0604020202020204" pitchFamily="34" charset="0"/>
                <a:cs typeface="Arial" panose="020B0604020202020204" pitchFamily="34" charset="0"/>
              </a:rPr>
            </a:br>
            <a:r>
              <a:rPr lang="ru-RU" sz="1600" b="1" i="1" dirty="0">
                <a:latin typeface="Arial" panose="020B0604020202020204" pitchFamily="34" charset="0"/>
                <a:cs typeface="Arial" panose="020B0604020202020204" pitchFamily="34" charset="0"/>
              </a:rPr>
              <a:t>Российской Федерации»</a:t>
            </a:r>
            <a:endParaRPr lang="ru-RU" sz="1600" i="1" dirty="0">
              <a:latin typeface="Arial" panose="020B0604020202020204" pitchFamily="34" charset="0"/>
              <a:cs typeface="Arial" panose="020B0604020202020204" pitchFamily="34" charset="0"/>
            </a:endParaRPr>
          </a:p>
        </p:txBody>
      </p:sp>
      <p:sp>
        <p:nvSpPr>
          <p:cNvPr id="6147" name="Содержимое 2"/>
          <p:cNvSpPr>
            <a:spLocks noGrp="1"/>
          </p:cNvSpPr>
          <p:nvPr>
            <p:ph idx="1"/>
          </p:nvPr>
        </p:nvSpPr>
        <p:spPr>
          <a:xfrm>
            <a:off x="539552" y="2780929"/>
            <a:ext cx="8147943" cy="3168351"/>
          </a:xfrm>
        </p:spPr>
        <p:txBody>
          <a:bodyPr/>
          <a:lstStyle/>
          <a:p>
            <a:pPr marL="0" indent="0">
              <a:spcBef>
                <a:spcPts val="0"/>
              </a:spcBef>
              <a:buFont typeface="Wingdings 2" pitchFamily="18" charset="2"/>
              <a:buNone/>
            </a:pPr>
            <a:r>
              <a:rPr lang="ru-RU" sz="2200" b="1" dirty="0"/>
              <a:t>Общие положения</a:t>
            </a:r>
            <a:br>
              <a:rPr lang="ru-RU" sz="2200" dirty="0"/>
            </a:br>
            <a:r>
              <a:rPr lang="ru-RU" sz="2200" dirty="0"/>
              <a:t>Настоящая Стратегия является базовым документом стратегического планирования, определяющим национальные интересы и стратегические национальные приоритеты Российской Федерации, цели, задачи и меры в области внутренней и внешней политики, направленные на </a:t>
            </a:r>
            <a:r>
              <a:rPr lang="ru-RU" sz="2200" b="1" i="1" dirty="0"/>
              <a:t>укрепление национальной безопасности Российской Федерации и обеспечение устойчивого развития страны на долгосрочную перспективу</a:t>
            </a:r>
            <a:endParaRPr lang="ru-RU" sz="2200" dirty="0"/>
          </a:p>
        </p:txBody>
      </p:sp>
      <p:sp>
        <p:nvSpPr>
          <p:cNvPr id="4" name="Номер слайда 3"/>
          <p:cNvSpPr>
            <a:spLocks noGrp="1"/>
          </p:cNvSpPr>
          <p:nvPr>
            <p:ph type="sldNum" sz="quarter" idx="12"/>
          </p:nvPr>
        </p:nvSpPr>
        <p:spPr/>
        <p:txBody>
          <a:bodyPr/>
          <a:lstStyle/>
          <a:p>
            <a:pPr>
              <a:defRPr/>
            </a:pPr>
            <a:fld id="{2F6963F3-6DA1-4ED5-8C0A-0D091570E9FD}" type="slidenum">
              <a:rPr lang="ru-RU"/>
              <a:pPr>
                <a:defRPr/>
              </a:pPr>
              <a:t>2</a:t>
            </a:fld>
            <a:endParaRPr lang="ru-RU"/>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3D87BCC6-FDE2-4C92-9BEF-1AEA66466CC6}" type="slidenum">
              <a:rPr lang="ru-RU" smtClean="0"/>
              <a:pPr>
                <a:defRPr/>
              </a:pPr>
              <a:t>20</a:t>
            </a:fld>
            <a:endParaRPr lang="ru-RU"/>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6" name="Объект 5"/>
          <p:cNvGraphicFramePr>
            <a:graphicFrameLocks noChangeAspect="1"/>
          </p:cNvGraphicFramePr>
          <p:nvPr>
            <p:extLst>
              <p:ext uri="{D42A27DB-BD31-4B8C-83A1-F6EECF244321}">
                <p14:modId xmlns:p14="http://schemas.microsoft.com/office/powerpoint/2010/main" val="3244499110"/>
              </p:ext>
            </p:extLst>
          </p:nvPr>
        </p:nvGraphicFramePr>
        <p:xfrm>
          <a:off x="323528" y="1324719"/>
          <a:ext cx="2752725" cy="3400425"/>
        </p:xfrm>
        <a:graphic>
          <a:graphicData uri="http://schemas.openxmlformats.org/presentationml/2006/ole">
            <mc:AlternateContent xmlns:mc="http://schemas.openxmlformats.org/markup-compatibility/2006">
              <mc:Choice xmlns:v="urn:schemas-microsoft-com:vml" Requires="v">
                <p:oleObj spid="_x0000_s1058" name="Диаграмма" r:id="rId3" imgW="2752725" imgH="3400425" progId="MSGraph.Chart.8">
                  <p:embed/>
                </p:oleObj>
              </mc:Choice>
              <mc:Fallback>
                <p:oleObj name="Диаграмма" r:id="rId3" imgW="2752725" imgH="3400425" progId="MSGraph.Chart.8">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324719"/>
                        <a:ext cx="2752725" cy="3400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Прямоугольник 6"/>
          <p:cNvSpPr/>
          <p:nvPr/>
        </p:nvSpPr>
        <p:spPr>
          <a:xfrm>
            <a:off x="611559" y="4613066"/>
            <a:ext cx="2315057" cy="400110"/>
          </a:xfrm>
          <a:prstGeom prst="rect">
            <a:avLst/>
          </a:prstGeom>
        </p:spPr>
        <p:txBody>
          <a:bodyPr wrap="none">
            <a:spAutoFit/>
          </a:bodyPr>
          <a:lstStyle/>
          <a:p>
            <a:r>
              <a:rPr lang="ru-RU" sz="1000" dirty="0"/>
              <a:t>А) Программы бассейнового и</a:t>
            </a:r>
          </a:p>
          <a:p>
            <a:r>
              <a:rPr lang="ru-RU" sz="1000" dirty="0"/>
              <a:t>регионального уровней управления</a:t>
            </a:r>
          </a:p>
        </p:txBody>
      </p:sp>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9" name="Объект 8"/>
          <p:cNvGraphicFramePr>
            <a:graphicFrameLocks noChangeAspect="1"/>
          </p:cNvGraphicFramePr>
          <p:nvPr>
            <p:extLst>
              <p:ext uri="{D42A27DB-BD31-4B8C-83A1-F6EECF244321}">
                <p14:modId xmlns:p14="http://schemas.microsoft.com/office/powerpoint/2010/main" val="71197677"/>
              </p:ext>
            </p:extLst>
          </p:nvPr>
        </p:nvGraphicFramePr>
        <p:xfrm>
          <a:off x="3059832" y="1139552"/>
          <a:ext cx="2847975" cy="3657600"/>
        </p:xfrm>
        <a:graphic>
          <a:graphicData uri="http://schemas.openxmlformats.org/presentationml/2006/ole">
            <mc:AlternateContent xmlns:mc="http://schemas.openxmlformats.org/markup-compatibility/2006">
              <mc:Choice xmlns:v="urn:schemas-microsoft-com:vml" Requires="v">
                <p:oleObj spid="_x0000_s1059" name="Диаграмма" r:id="rId5" imgW="2847975" imgH="3657600" progId="MSGraph.Chart.8">
                  <p:embed/>
                </p:oleObj>
              </mc:Choice>
              <mc:Fallback>
                <p:oleObj name="Диаграмма" r:id="rId5" imgW="2847975" imgH="3657600" progId="MSGraph.Char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9832" y="1139552"/>
                        <a:ext cx="2847975" cy="365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Прямоугольник 9"/>
          <p:cNvSpPr/>
          <p:nvPr/>
        </p:nvSpPr>
        <p:spPr>
          <a:xfrm>
            <a:off x="3547397" y="4613066"/>
            <a:ext cx="2116285" cy="400110"/>
          </a:xfrm>
          <a:prstGeom prst="rect">
            <a:avLst/>
          </a:prstGeom>
        </p:spPr>
        <p:txBody>
          <a:bodyPr wrap="none">
            <a:spAutoFit/>
          </a:bodyPr>
          <a:lstStyle/>
          <a:p>
            <a:r>
              <a:rPr lang="ru-RU" sz="1000" dirty="0"/>
              <a:t>Б) Программы регионального</a:t>
            </a:r>
          </a:p>
          <a:p>
            <a:r>
              <a:rPr lang="ru-RU" sz="1000" dirty="0"/>
              <a:t>локального уровней управления</a:t>
            </a:r>
          </a:p>
        </p:txBody>
      </p:sp>
      <p:sp>
        <p:nvSpPr>
          <p:cNvPr id="11"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2" name="Объект 11"/>
          <p:cNvGraphicFramePr>
            <a:graphicFrameLocks noChangeAspect="1"/>
          </p:cNvGraphicFramePr>
          <p:nvPr>
            <p:extLst>
              <p:ext uri="{D42A27DB-BD31-4B8C-83A1-F6EECF244321}">
                <p14:modId xmlns:p14="http://schemas.microsoft.com/office/powerpoint/2010/main" val="3588021880"/>
              </p:ext>
            </p:extLst>
          </p:nvPr>
        </p:nvGraphicFramePr>
        <p:xfrm>
          <a:off x="5940152" y="1067544"/>
          <a:ext cx="2847975" cy="3657600"/>
        </p:xfrm>
        <a:graphic>
          <a:graphicData uri="http://schemas.openxmlformats.org/presentationml/2006/ole">
            <mc:AlternateContent xmlns:mc="http://schemas.openxmlformats.org/markup-compatibility/2006">
              <mc:Choice xmlns:v="urn:schemas-microsoft-com:vml" Requires="v">
                <p:oleObj spid="_x0000_s1060" name="Диаграмма" r:id="rId7" imgW="2847975" imgH="3657600" progId="MSGraph.Chart.8">
                  <p:embed/>
                </p:oleObj>
              </mc:Choice>
              <mc:Fallback>
                <p:oleObj name="Диаграмма" r:id="rId7" imgW="2847975" imgH="3657600" progId="MSGraph.Chart.8">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0152" y="1067544"/>
                        <a:ext cx="2847975" cy="365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Прямоугольник 12"/>
          <p:cNvSpPr/>
          <p:nvPr/>
        </p:nvSpPr>
        <p:spPr>
          <a:xfrm>
            <a:off x="6516216" y="4613066"/>
            <a:ext cx="2116285" cy="400110"/>
          </a:xfrm>
          <a:prstGeom prst="rect">
            <a:avLst/>
          </a:prstGeom>
        </p:spPr>
        <p:txBody>
          <a:bodyPr wrap="none">
            <a:spAutoFit/>
          </a:bodyPr>
          <a:lstStyle/>
          <a:p>
            <a:r>
              <a:rPr lang="ru-RU" sz="1000" dirty="0"/>
              <a:t>В) Программы бассейнового и</a:t>
            </a:r>
          </a:p>
          <a:p>
            <a:r>
              <a:rPr lang="ru-RU" sz="1000" dirty="0"/>
              <a:t>локального уровней управления</a:t>
            </a:r>
          </a:p>
        </p:txBody>
      </p:sp>
      <p:sp>
        <p:nvSpPr>
          <p:cNvPr id="14" name="Прямоугольник 13"/>
          <p:cNvSpPr/>
          <p:nvPr/>
        </p:nvSpPr>
        <p:spPr>
          <a:xfrm>
            <a:off x="683568" y="879103"/>
            <a:ext cx="7920880" cy="461665"/>
          </a:xfrm>
          <a:prstGeom prst="rect">
            <a:avLst/>
          </a:prstGeom>
        </p:spPr>
        <p:txBody>
          <a:bodyPr wrap="square">
            <a:spAutoFit/>
          </a:bodyPr>
          <a:lstStyle/>
          <a:p>
            <a:r>
              <a:rPr lang="ru-RU" sz="1200" b="1" dirty="0"/>
              <a:t>Уровни внимания, уделяемого различным проблемам охраны окружающей среды и рационального использования природных ресурсов (на примере Ярославской области)</a:t>
            </a:r>
          </a:p>
        </p:txBody>
      </p:sp>
      <p:sp>
        <p:nvSpPr>
          <p:cNvPr id="15" name="Прямоугольник 14"/>
          <p:cNvSpPr/>
          <p:nvPr/>
        </p:nvSpPr>
        <p:spPr>
          <a:xfrm>
            <a:off x="393071" y="5088086"/>
            <a:ext cx="8424936" cy="1077218"/>
          </a:xfrm>
          <a:prstGeom prst="rect">
            <a:avLst/>
          </a:prstGeom>
        </p:spPr>
        <p:txBody>
          <a:bodyPr wrap="square">
            <a:spAutoFit/>
          </a:bodyPr>
          <a:lstStyle/>
          <a:p>
            <a:r>
              <a:rPr lang="ru-RU" sz="800" u="sng" dirty="0"/>
              <a:t>Цифрами обозначены проблемы</a:t>
            </a:r>
            <a:r>
              <a:rPr lang="ru-RU" sz="800" dirty="0"/>
              <a:t>: 1 - состояние, рациональное использование и охрана лесов; 2 - питьевое водоснабжение; 3 - использование земель, плодородие почв; 4 - состояние рек и водоемов; 5 - духовность, нравственность и экологическая грамотность населения; 6 - отходы; 7 - загрязнение атмосферного воздуха; 8 - благоустройство, озеленение и санитарное состояние населенных пунктов; 9 - животный и растительный мир, проблема браконьерства; 10 - природоохранное законодательство; 11 - здоровье населения; 12 - неэффективное использование комплекса природных ресурсов; 13 - качество потребляемых продуктов; 14 - урбанизация, концентрация населения; 15 - территориальное управление природопользованием; 16 - радиоактивное загрязнение; 17 - отсутствие прав на местном уровне; 18 - использование недр, разработка карьеров; 19 - низкий уровень технологий; 20 - недостаточность информации о природных ресурсах и состоянии окружающей среды; 21 - проблема научного обеспечения; 22 - гидрологический режим водоемов (подтопление территорий); 23 - сохранение природных ландшафтов; 24 - несоблюдение генпланов застройки населенных пунктов; 25 - трансграничные загрязнения; 26 - особо охраняемые природные территории; 27 - шумовое и тепловое загрязнение.</a:t>
            </a:r>
          </a:p>
        </p:txBody>
      </p:sp>
      <p:sp>
        <p:nvSpPr>
          <p:cNvPr id="16" name="Прямоугольник 15"/>
          <p:cNvSpPr/>
          <p:nvPr/>
        </p:nvSpPr>
        <p:spPr>
          <a:xfrm>
            <a:off x="539552" y="6207115"/>
            <a:ext cx="4572000" cy="246221"/>
          </a:xfrm>
          <a:prstGeom prst="rect">
            <a:avLst/>
          </a:prstGeom>
        </p:spPr>
        <p:txBody>
          <a:bodyPr>
            <a:spAutoFit/>
          </a:bodyPr>
          <a:lstStyle/>
          <a:p>
            <a:r>
              <a:rPr lang="ru-RU" sz="1000" dirty="0"/>
              <a:t>Источник: Проект эффективного природопользования… , 1996.</a:t>
            </a:r>
          </a:p>
        </p:txBody>
      </p:sp>
    </p:spTree>
    <p:extLst>
      <p:ext uri="{BB962C8B-B14F-4D97-AF65-F5344CB8AC3E}">
        <p14:creationId xmlns:p14="http://schemas.microsoft.com/office/powerpoint/2010/main" val="9150570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3D87BCC6-FDE2-4C92-9BEF-1AEA66466CC6}" type="slidenum">
              <a:rPr lang="ru-RU" smtClean="0"/>
              <a:pPr>
                <a:defRPr/>
              </a:pPr>
              <a:t>21</a:t>
            </a:fld>
            <a:endParaRPr lang="ru-RU"/>
          </a:p>
        </p:txBody>
      </p:sp>
      <p:pic>
        <p:nvPicPr>
          <p:cNvPr id="3074"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855" r="2650"/>
          <a:stretch/>
        </p:blipFill>
        <p:spPr bwMode="auto">
          <a:xfrm>
            <a:off x="827584" y="764704"/>
            <a:ext cx="7695064" cy="4924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27584" y="5661248"/>
            <a:ext cx="8055104" cy="923330"/>
          </a:xfrm>
          <a:prstGeom prst="rect">
            <a:avLst/>
          </a:prstGeom>
          <a:noFill/>
        </p:spPr>
        <p:txBody>
          <a:bodyPr wrap="square" rtlCol="0">
            <a:spAutoFit/>
          </a:bodyPr>
          <a:lstStyle/>
          <a:p>
            <a:pPr algn="ctr"/>
            <a:r>
              <a:rPr lang="ru-RU" sz="1100" b="1" dirty="0"/>
              <a:t>Ранжирование целевых приоритетов в представлении ведущих специалистов муниципальных районов Ярославской области</a:t>
            </a:r>
          </a:p>
          <a:p>
            <a:endParaRPr lang="ru-RU" sz="800" i="1" dirty="0"/>
          </a:p>
          <a:p>
            <a:r>
              <a:rPr lang="ru-RU" sz="800" i="1" dirty="0"/>
              <a:t>Цифрами обозначены: </a:t>
            </a:r>
            <a:r>
              <a:rPr lang="ru-RU" sz="800" dirty="0"/>
              <a:t>1 – Состояние, рациональное использование и охрана лесов; 2 – питьевое водоснабжение; 3 – использование земель,</a:t>
            </a:r>
          </a:p>
          <a:p>
            <a:r>
              <a:rPr lang="ru-RU" sz="800" dirty="0"/>
              <a:t>плодородие почв; 4 – состояние рек и водоемов; 5 – духовность, нравственность, экологическая грамотность населения; 6 – отходы; 7 – загряз-</a:t>
            </a:r>
          </a:p>
          <a:p>
            <a:r>
              <a:rPr lang="ru-RU" sz="800" dirty="0" err="1"/>
              <a:t>нение</a:t>
            </a:r>
            <a:r>
              <a:rPr lang="ru-RU" sz="800" dirty="0"/>
              <a:t> атмосферного воздуха; 8 – благоустройство, озеленение и санитарное состояние населенных пунктов.</a:t>
            </a:r>
          </a:p>
        </p:txBody>
      </p:sp>
    </p:spTree>
    <p:extLst>
      <p:ext uri="{BB962C8B-B14F-4D97-AF65-F5344CB8AC3E}">
        <p14:creationId xmlns:p14="http://schemas.microsoft.com/office/powerpoint/2010/main" val="19688778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9208" y="908720"/>
            <a:ext cx="8291264" cy="926976"/>
          </a:xfrm>
        </p:spPr>
        <p:txBody>
          <a:bodyPr/>
          <a:lstStyle/>
          <a:p>
            <a:r>
              <a:rPr lang="ru-RU" sz="1800" b="1" i="1" dirty="0">
                <a:latin typeface="Arial" panose="020B0604020202020204" pitchFamily="34" charset="0"/>
                <a:cs typeface="Arial" panose="020B0604020202020204" pitchFamily="34" charset="0"/>
              </a:rPr>
              <a:t>Системный подход к «зеленой» экономике на</a:t>
            </a:r>
            <a:br>
              <a:rPr lang="ru-RU" sz="1800" b="1" i="1" dirty="0">
                <a:latin typeface="Arial" panose="020B0604020202020204" pitchFamily="34" charset="0"/>
                <a:cs typeface="Arial" panose="020B0604020202020204" pitchFamily="34" charset="0"/>
              </a:rPr>
            </a:br>
            <a:r>
              <a:rPr lang="ru-RU" sz="1800" b="1" i="1" dirty="0">
                <a:latin typeface="Arial" panose="020B0604020202020204" pitchFamily="34" charset="0"/>
                <a:cs typeface="Arial" panose="020B0604020202020204" pitchFamily="34" charset="0"/>
              </a:rPr>
              <a:t>устойчивой основе и природоохранное нормирование на основе наилучших доступных технологий</a:t>
            </a:r>
            <a:endParaRPr lang="ru-RU" sz="1800" i="1" dirty="0">
              <a:latin typeface="Arial" panose="020B0604020202020204" pitchFamily="34" charset="0"/>
              <a:cs typeface="Arial" panose="020B0604020202020204" pitchFamily="34" charset="0"/>
            </a:endParaRPr>
          </a:p>
        </p:txBody>
      </p:sp>
      <p:sp>
        <p:nvSpPr>
          <p:cNvPr id="4" name="Номер слайда 3"/>
          <p:cNvSpPr>
            <a:spLocks noGrp="1"/>
          </p:cNvSpPr>
          <p:nvPr>
            <p:ph type="sldNum" sz="quarter" idx="12"/>
          </p:nvPr>
        </p:nvSpPr>
        <p:spPr/>
        <p:txBody>
          <a:bodyPr/>
          <a:lstStyle/>
          <a:p>
            <a:pPr>
              <a:defRPr/>
            </a:pPr>
            <a:fld id="{3D87BCC6-FDE2-4C92-9BEF-1AEA66466CC6}" type="slidenum">
              <a:rPr lang="ru-RU" smtClean="0"/>
              <a:pPr>
                <a:defRPr/>
              </a:pPr>
              <a:t>22</a:t>
            </a:fld>
            <a:endParaRPr lang="ru-RU"/>
          </a:p>
        </p:txBody>
      </p:sp>
      <p:pic>
        <p:nvPicPr>
          <p:cNvPr id="4098" name="Picture 2"/>
          <p:cNvPicPr>
            <a:picLocks noChangeAspect="1" noChangeArrowheads="1"/>
          </p:cNvPicPr>
          <p:nvPr/>
        </p:nvPicPr>
        <p:blipFill>
          <a:blip r:embed="rId2"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72264" y="1988840"/>
            <a:ext cx="8400566" cy="3744416"/>
          </a:xfrm>
          <a:prstGeom prst="rect">
            <a:avLst/>
          </a:prstGeom>
          <a:noFill/>
          <a:ln w="9525">
            <a:solidFill>
              <a:schemeClr val="tx2">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1043608" y="5805264"/>
            <a:ext cx="7097196" cy="523220"/>
          </a:xfrm>
          <a:prstGeom prst="rect">
            <a:avLst/>
          </a:prstGeom>
          <a:noFill/>
        </p:spPr>
        <p:txBody>
          <a:bodyPr wrap="square" rtlCol="0">
            <a:spAutoFit/>
          </a:bodyPr>
          <a:lstStyle/>
          <a:p>
            <a:pPr algn="ctr"/>
            <a:r>
              <a:rPr lang="ru-RU" sz="1400" b="1" dirty="0"/>
              <a:t>Стоимость перехода на НДТ – важный элемент «зеленой» модернизации российской экономики (по методологии ОЭСР) (2013 г.)</a:t>
            </a:r>
          </a:p>
        </p:txBody>
      </p:sp>
    </p:spTree>
    <p:extLst>
      <p:ext uri="{BB962C8B-B14F-4D97-AF65-F5344CB8AC3E}">
        <p14:creationId xmlns:p14="http://schemas.microsoft.com/office/powerpoint/2010/main" val="2879362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45840"/>
            <a:ext cx="8229600" cy="1143000"/>
          </a:xfrm>
        </p:spPr>
        <p:txBody>
          <a:bodyPr/>
          <a:lstStyle/>
          <a:p>
            <a:r>
              <a:rPr lang="ru-RU" sz="2400" b="1" dirty="0">
                <a:latin typeface="Arial" panose="020B0604020202020204" pitchFamily="34" charset="0"/>
                <a:cs typeface="Arial" panose="020B0604020202020204" pitchFamily="34" charset="0"/>
              </a:rPr>
              <a:t>3. Системный подход к «зеленой» экономике предполагает изменение оценочных показателей роста</a:t>
            </a:r>
          </a:p>
        </p:txBody>
      </p:sp>
      <p:sp>
        <p:nvSpPr>
          <p:cNvPr id="3" name="Объект 2"/>
          <p:cNvSpPr>
            <a:spLocks noGrp="1"/>
          </p:cNvSpPr>
          <p:nvPr>
            <p:ph idx="1"/>
          </p:nvPr>
        </p:nvSpPr>
        <p:spPr>
          <a:xfrm>
            <a:off x="457200" y="1988841"/>
            <a:ext cx="8003232" cy="738882"/>
          </a:xfrm>
        </p:spPr>
        <p:txBody>
          <a:bodyPr/>
          <a:lstStyle/>
          <a:p>
            <a:pPr marL="0" indent="0">
              <a:buNone/>
            </a:pPr>
            <a:r>
              <a:rPr lang="ru-RU" sz="1800" b="1" i="1" dirty="0"/>
              <a:t>Без таких показателей невозможно оценить новые тенденции в экономике</a:t>
            </a:r>
            <a:endParaRPr lang="ru-RU" sz="1800" b="1" dirty="0"/>
          </a:p>
        </p:txBody>
      </p:sp>
      <p:sp>
        <p:nvSpPr>
          <p:cNvPr id="4" name="Номер слайда 3"/>
          <p:cNvSpPr>
            <a:spLocks noGrp="1"/>
          </p:cNvSpPr>
          <p:nvPr>
            <p:ph type="sldNum" sz="quarter" idx="12"/>
          </p:nvPr>
        </p:nvSpPr>
        <p:spPr/>
        <p:txBody>
          <a:bodyPr/>
          <a:lstStyle/>
          <a:p>
            <a:pPr>
              <a:defRPr/>
            </a:pPr>
            <a:fld id="{3D87BCC6-FDE2-4C92-9BEF-1AEA66466CC6}" type="slidenum">
              <a:rPr lang="ru-RU" smtClean="0"/>
              <a:pPr>
                <a:defRPr/>
              </a:pPr>
              <a:t>23</a:t>
            </a:fld>
            <a:endParaRPr lang="ru-RU"/>
          </a:p>
        </p:txBody>
      </p:sp>
      <p:sp>
        <p:nvSpPr>
          <p:cNvPr id="5" name="Прямоугольник 2"/>
          <p:cNvSpPr>
            <a:spLocks noChangeArrowheads="1"/>
          </p:cNvSpPr>
          <p:nvPr/>
        </p:nvSpPr>
        <p:spPr bwMode="auto">
          <a:xfrm>
            <a:off x="5076057" y="2753633"/>
            <a:ext cx="3384376" cy="1323439"/>
          </a:xfrm>
          <a:prstGeom prst="rect">
            <a:avLst/>
          </a:prstGeom>
          <a:noFill/>
          <a:ln w="9525">
            <a:noFill/>
            <a:miter lim="800000"/>
            <a:headEnd/>
            <a:tailEnd/>
          </a:ln>
        </p:spPr>
        <p:txBody>
          <a:bodyPr wrap="square">
            <a:spAutoFit/>
          </a:bodyPr>
          <a:lstStyle/>
          <a:p>
            <a:r>
              <a:rPr lang="ru-RU" sz="2000" dirty="0">
                <a:latin typeface="Constantia" pitchFamily="18" charset="0"/>
              </a:rPr>
              <a:t>Важнейшие показатели УР – капитал устойчивости и количество «зеленых» рабочих мест</a:t>
            </a:r>
          </a:p>
        </p:txBody>
      </p:sp>
      <p:pic>
        <p:nvPicPr>
          <p:cNvPr id="6" name="Рисунок 3" descr="Рисунок2.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55576" y="2636912"/>
            <a:ext cx="3692082" cy="3672408"/>
          </a:xfrm>
          <a:prstGeom prst="rect">
            <a:avLst/>
          </a:prstGeom>
          <a:noFill/>
          <a:ln w="9525">
            <a:noFill/>
            <a:miter lim="800000"/>
            <a:headEnd/>
            <a:tailEnd/>
          </a:ln>
        </p:spPr>
      </p:pic>
      <p:sp>
        <p:nvSpPr>
          <p:cNvPr id="7" name="Прямоугольник 6"/>
          <p:cNvSpPr>
            <a:spLocks noChangeArrowheads="1"/>
          </p:cNvSpPr>
          <p:nvPr/>
        </p:nvSpPr>
        <p:spPr bwMode="auto">
          <a:xfrm>
            <a:off x="5076057" y="4365104"/>
            <a:ext cx="3384375" cy="1323439"/>
          </a:xfrm>
          <a:prstGeom prst="rect">
            <a:avLst/>
          </a:prstGeom>
          <a:noFill/>
          <a:ln w="9525">
            <a:noFill/>
            <a:miter lim="800000"/>
            <a:headEnd/>
            <a:tailEnd/>
          </a:ln>
        </p:spPr>
        <p:txBody>
          <a:bodyPr wrap="square">
            <a:spAutoFit/>
          </a:bodyPr>
          <a:lstStyle/>
          <a:p>
            <a:r>
              <a:rPr lang="ru-RU" sz="2000" dirty="0">
                <a:latin typeface="Constantia" pitchFamily="18" charset="0"/>
              </a:rPr>
              <a:t>Реформирование основных показателей</a:t>
            </a:r>
            <a:r>
              <a:rPr lang="en-US" sz="2000" dirty="0">
                <a:latin typeface="Constantia" pitchFamily="18" charset="0"/>
              </a:rPr>
              <a:t> </a:t>
            </a:r>
            <a:r>
              <a:rPr lang="ru-RU" sz="2000" dirty="0">
                <a:latin typeface="Constantia" pitchFamily="18" charset="0"/>
              </a:rPr>
              <a:t>развития: постепенный переход от ВВП</a:t>
            </a:r>
            <a:r>
              <a:rPr lang="en-US" sz="2000" dirty="0">
                <a:latin typeface="Constantia" pitchFamily="18" charset="0"/>
              </a:rPr>
              <a:t> </a:t>
            </a:r>
            <a:r>
              <a:rPr lang="ru-RU" sz="2000" dirty="0">
                <a:latin typeface="Constantia" pitchFamily="18" charset="0"/>
              </a:rPr>
              <a:t>к показателям УР </a:t>
            </a:r>
          </a:p>
        </p:txBody>
      </p:sp>
    </p:spTree>
    <p:extLst>
      <p:ext uri="{BB962C8B-B14F-4D97-AF65-F5344CB8AC3E}">
        <p14:creationId xmlns:p14="http://schemas.microsoft.com/office/powerpoint/2010/main" val="9728870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64704"/>
            <a:ext cx="8229600" cy="867122"/>
          </a:xfrm>
        </p:spPr>
        <p:txBody>
          <a:bodyPr/>
          <a:lstStyle/>
          <a:p>
            <a:r>
              <a:rPr lang="ru-RU" sz="2400" b="1" dirty="0">
                <a:latin typeface="Arial" panose="020B0604020202020204" pitchFamily="34" charset="0"/>
                <a:cs typeface="Arial" panose="020B0604020202020204" pitchFamily="34" charset="0"/>
              </a:rPr>
              <a:t>4. Учет институциональных особенностей при импортировании природоохранных механизмов</a:t>
            </a:r>
          </a:p>
        </p:txBody>
      </p:sp>
      <p:sp>
        <p:nvSpPr>
          <p:cNvPr id="3" name="Объект 2"/>
          <p:cNvSpPr>
            <a:spLocks noGrp="1"/>
          </p:cNvSpPr>
          <p:nvPr>
            <p:ph idx="1"/>
          </p:nvPr>
        </p:nvSpPr>
        <p:spPr>
          <a:xfrm>
            <a:off x="424019" y="1700808"/>
            <a:ext cx="4940069" cy="924704"/>
          </a:xfrm>
        </p:spPr>
        <p:txBody>
          <a:bodyPr/>
          <a:lstStyle/>
          <a:p>
            <a:pPr marL="0" indent="0">
              <a:spcBef>
                <a:spcPts val="0"/>
              </a:spcBef>
              <a:buNone/>
            </a:pPr>
            <a:r>
              <a:rPr lang="ru-RU" sz="1400" b="1" i="1" dirty="0"/>
              <a:t>Сегодня, в условиях широкого доступа к базам данных, актуализируется проблема выбора из «лучших практик» варианта, в наибольшей степени пригодного для конкретной территории</a:t>
            </a:r>
          </a:p>
        </p:txBody>
      </p:sp>
      <p:sp>
        <p:nvSpPr>
          <p:cNvPr id="4" name="Номер слайда 3"/>
          <p:cNvSpPr>
            <a:spLocks noGrp="1"/>
          </p:cNvSpPr>
          <p:nvPr>
            <p:ph type="sldNum" sz="quarter" idx="12"/>
          </p:nvPr>
        </p:nvSpPr>
        <p:spPr/>
        <p:txBody>
          <a:bodyPr/>
          <a:lstStyle/>
          <a:p>
            <a:pPr>
              <a:defRPr/>
            </a:pPr>
            <a:fld id="{3D87BCC6-FDE2-4C92-9BEF-1AEA66466CC6}" type="slidenum">
              <a:rPr lang="ru-RU" smtClean="0"/>
              <a:pPr>
                <a:defRPr/>
              </a:pPr>
              <a:t>24</a:t>
            </a:fld>
            <a:endParaRPr lang="ru-RU"/>
          </a:p>
        </p:txBody>
      </p:sp>
      <p:pic>
        <p:nvPicPr>
          <p:cNvPr id="5122"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13619" y="2708920"/>
            <a:ext cx="3902397" cy="3579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80112" y="2240402"/>
            <a:ext cx="2862055" cy="4428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517233" y="1700808"/>
            <a:ext cx="3312368" cy="507831"/>
          </a:xfrm>
          <a:prstGeom prst="rect">
            <a:avLst/>
          </a:prstGeom>
          <a:noFill/>
        </p:spPr>
        <p:txBody>
          <a:bodyPr wrap="square" rtlCol="0">
            <a:spAutoFit/>
          </a:bodyPr>
          <a:lstStyle/>
          <a:p>
            <a:r>
              <a:rPr lang="ru-RU" sz="900" b="1" dirty="0"/>
              <a:t>Оценка стран по совокупности факторов выбора методов управления природоохранной деятельностью</a:t>
            </a:r>
            <a:endParaRPr lang="ru-RU" sz="900" dirty="0"/>
          </a:p>
        </p:txBody>
      </p:sp>
      <p:sp>
        <p:nvSpPr>
          <p:cNvPr id="6" name="TextBox 5"/>
          <p:cNvSpPr txBox="1"/>
          <p:nvPr/>
        </p:nvSpPr>
        <p:spPr>
          <a:xfrm>
            <a:off x="519492" y="6309320"/>
            <a:ext cx="4844596" cy="230832"/>
          </a:xfrm>
          <a:prstGeom prst="rect">
            <a:avLst/>
          </a:prstGeom>
          <a:noFill/>
        </p:spPr>
        <p:txBody>
          <a:bodyPr wrap="none" rtlCol="0">
            <a:spAutoFit/>
          </a:bodyPr>
          <a:lstStyle/>
          <a:p>
            <a:r>
              <a:rPr lang="ru-RU" sz="900" b="1" dirty="0"/>
              <a:t>Карта-схема институтов управления экологически неблагоприятной продукцией</a:t>
            </a:r>
          </a:p>
        </p:txBody>
      </p:sp>
    </p:spTree>
    <p:extLst>
      <p:ext uri="{BB962C8B-B14F-4D97-AF65-F5344CB8AC3E}">
        <p14:creationId xmlns:p14="http://schemas.microsoft.com/office/powerpoint/2010/main" val="41905280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08720"/>
            <a:ext cx="8229600" cy="795114"/>
          </a:xfrm>
        </p:spPr>
        <p:txBody>
          <a:bodyPr/>
          <a:lstStyle/>
          <a:p>
            <a:r>
              <a:rPr lang="ru-RU" sz="2400" b="1" dirty="0">
                <a:latin typeface="Arial" panose="020B0604020202020204" pitchFamily="34" charset="0"/>
                <a:cs typeface="Arial" panose="020B0604020202020204" pitchFamily="34" charset="0"/>
              </a:rPr>
              <a:t>5. Устойчивое развитие и «зеленая» экономика в региональных экологических стратегиях</a:t>
            </a:r>
          </a:p>
        </p:txBody>
      </p:sp>
      <p:sp>
        <p:nvSpPr>
          <p:cNvPr id="4" name="Номер слайда 3"/>
          <p:cNvSpPr>
            <a:spLocks noGrp="1"/>
          </p:cNvSpPr>
          <p:nvPr>
            <p:ph type="sldNum" sz="quarter" idx="12"/>
          </p:nvPr>
        </p:nvSpPr>
        <p:spPr/>
        <p:txBody>
          <a:bodyPr/>
          <a:lstStyle/>
          <a:p>
            <a:pPr>
              <a:defRPr/>
            </a:pPr>
            <a:fld id="{3D87BCC6-FDE2-4C92-9BEF-1AEA66466CC6}" type="slidenum">
              <a:rPr lang="ru-RU" smtClean="0"/>
              <a:pPr>
                <a:defRPr/>
              </a:pPr>
              <a:t>25</a:t>
            </a:fld>
            <a:endParaRPr lang="ru-RU"/>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5096" y="2124392"/>
            <a:ext cx="3534856" cy="3320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0" y="2138434"/>
            <a:ext cx="3524200" cy="3738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55576" y="5661248"/>
            <a:ext cx="3004939" cy="895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46555" y="5445224"/>
            <a:ext cx="1305165" cy="215444"/>
          </a:xfrm>
          <a:prstGeom prst="rect">
            <a:avLst/>
          </a:prstGeom>
          <a:noFill/>
        </p:spPr>
        <p:txBody>
          <a:bodyPr wrap="none" rtlCol="0">
            <a:spAutoFit/>
          </a:bodyPr>
          <a:lstStyle/>
          <a:p>
            <a:r>
              <a:rPr lang="ru-RU" sz="800" u="sng" dirty="0"/>
              <a:t>Условные обозначения</a:t>
            </a:r>
          </a:p>
        </p:txBody>
      </p:sp>
      <p:sp>
        <p:nvSpPr>
          <p:cNvPr id="7" name="TextBox 6"/>
          <p:cNvSpPr txBox="1"/>
          <p:nvPr/>
        </p:nvSpPr>
        <p:spPr>
          <a:xfrm>
            <a:off x="4572000" y="5899229"/>
            <a:ext cx="4176463" cy="461665"/>
          </a:xfrm>
          <a:prstGeom prst="rect">
            <a:avLst/>
          </a:prstGeom>
          <a:noFill/>
        </p:spPr>
        <p:txBody>
          <a:bodyPr wrap="square" rtlCol="0">
            <a:spAutoFit/>
          </a:bodyPr>
          <a:lstStyle/>
          <a:p>
            <a:r>
              <a:rPr lang="ru-RU" sz="800" dirty="0"/>
              <a:t>Составлено на основе: ЕАОС, 2015. Окружающая среда Европы: состояние и перспективы 2015. Обобщающий доклад. Европейское агентство по окружающей среде, Копенгаген</a:t>
            </a:r>
          </a:p>
        </p:txBody>
      </p:sp>
      <p:sp>
        <p:nvSpPr>
          <p:cNvPr id="8" name="TextBox 7"/>
          <p:cNvSpPr txBox="1"/>
          <p:nvPr/>
        </p:nvSpPr>
        <p:spPr>
          <a:xfrm>
            <a:off x="605096" y="1844824"/>
            <a:ext cx="7927344" cy="246221"/>
          </a:xfrm>
          <a:prstGeom prst="rect">
            <a:avLst/>
          </a:prstGeom>
          <a:noFill/>
        </p:spPr>
        <p:txBody>
          <a:bodyPr wrap="square" rtlCol="0">
            <a:spAutoFit/>
          </a:bodyPr>
          <a:lstStyle/>
          <a:p>
            <a:r>
              <a:rPr lang="ru-RU" sz="1000" b="1" dirty="0"/>
              <a:t>Краткая характеристика тенденций и перспектив в сфере окружающей среды (применительно к Ярославской области)</a:t>
            </a:r>
          </a:p>
        </p:txBody>
      </p:sp>
    </p:spTree>
    <p:extLst>
      <p:ext uri="{BB962C8B-B14F-4D97-AF65-F5344CB8AC3E}">
        <p14:creationId xmlns:p14="http://schemas.microsoft.com/office/powerpoint/2010/main" val="28610870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3D87BCC6-FDE2-4C92-9BEF-1AEA66466CC6}" type="slidenum">
              <a:rPr lang="ru-RU" smtClean="0"/>
              <a:pPr>
                <a:defRPr/>
              </a:pPr>
              <a:t>26</a:t>
            </a:fld>
            <a:endParaRPr lang="ru-RU"/>
          </a:p>
        </p:txBody>
      </p:sp>
      <p:pic>
        <p:nvPicPr>
          <p:cNvPr id="7170"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419872" y="1423664"/>
            <a:ext cx="3329844" cy="3805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96137" y="3356992"/>
            <a:ext cx="2952328" cy="2858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4" cstate="screen">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a:ext>
            </a:extLst>
          </a:blip>
          <a:srcRect/>
          <a:stretch>
            <a:fillRect/>
          </a:stretch>
        </p:blipFill>
        <p:spPr bwMode="auto">
          <a:xfrm>
            <a:off x="179512" y="1916832"/>
            <a:ext cx="3204648" cy="4285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311859" y="951111"/>
            <a:ext cx="3636405" cy="461665"/>
          </a:xfrm>
          <a:prstGeom prst="rect">
            <a:avLst/>
          </a:prstGeom>
          <a:solidFill>
            <a:schemeClr val="accent3">
              <a:lumMod val="20000"/>
              <a:lumOff val="80000"/>
            </a:schemeClr>
          </a:solidFill>
        </p:spPr>
        <p:txBody>
          <a:bodyPr wrap="square" rtlCol="0">
            <a:spAutoFit/>
          </a:bodyPr>
          <a:lstStyle/>
          <a:p>
            <a:pPr algn="ctr"/>
            <a:r>
              <a:rPr lang="ru-RU" sz="1200" b="1" dirty="0"/>
              <a:t>Стратегический анализ портфеля доходных отраслей экономики Ярославской области</a:t>
            </a:r>
          </a:p>
        </p:txBody>
      </p:sp>
      <p:sp>
        <p:nvSpPr>
          <p:cNvPr id="6" name="TextBox 5"/>
          <p:cNvSpPr txBox="1"/>
          <p:nvPr/>
        </p:nvSpPr>
        <p:spPr>
          <a:xfrm>
            <a:off x="3499203" y="5245750"/>
            <a:ext cx="2440949" cy="415498"/>
          </a:xfrm>
          <a:prstGeom prst="rect">
            <a:avLst/>
          </a:prstGeom>
          <a:noFill/>
        </p:spPr>
        <p:txBody>
          <a:bodyPr wrap="square" rtlCol="0">
            <a:spAutoFit/>
          </a:bodyPr>
          <a:lstStyle/>
          <a:p>
            <a:r>
              <a:rPr lang="ru-RU" sz="700" i="1" dirty="0"/>
              <a:t>Источник</a:t>
            </a:r>
            <a:r>
              <a:rPr lang="ru-RU" sz="700" dirty="0"/>
              <a:t>: по данным Стратегии социально-экономического развития Ярославской области до 2025 г. Приложение 4</a:t>
            </a:r>
          </a:p>
        </p:txBody>
      </p:sp>
      <p:sp>
        <p:nvSpPr>
          <p:cNvPr id="7" name="Прямоугольник 6"/>
          <p:cNvSpPr/>
          <p:nvPr/>
        </p:nvSpPr>
        <p:spPr>
          <a:xfrm>
            <a:off x="6156176" y="2525995"/>
            <a:ext cx="2616754" cy="830997"/>
          </a:xfrm>
          <a:prstGeom prst="rect">
            <a:avLst/>
          </a:prstGeom>
          <a:solidFill>
            <a:schemeClr val="accent2">
              <a:lumMod val="20000"/>
              <a:lumOff val="80000"/>
            </a:schemeClr>
          </a:solidFill>
        </p:spPr>
        <p:txBody>
          <a:bodyPr wrap="square">
            <a:spAutoFit/>
          </a:bodyPr>
          <a:lstStyle/>
          <a:p>
            <a:r>
              <a:rPr lang="ru-RU" sz="1200" b="1" dirty="0"/>
              <a:t>Изменение структуры природного капитала Ярославской области в период с 1996 по 2011 гг.</a:t>
            </a:r>
          </a:p>
        </p:txBody>
      </p:sp>
      <p:sp>
        <p:nvSpPr>
          <p:cNvPr id="8" name="Прямоугольник 7"/>
          <p:cNvSpPr/>
          <p:nvPr/>
        </p:nvSpPr>
        <p:spPr>
          <a:xfrm>
            <a:off x="251520" y="1383159"/>
            <a:ext cx="2520280" cy="461665"/>
          </a:xfrm>
          <a:prstGeom prst="rect">
            <a:avLst/>
          </a:prstGeom>
          <a:solidFill>
            <a:schemeClr val="bg2">
              <a:lumMod val="90000"/>
            </a:schemeClr>
          </a:solidFill>
        </p:spPr>
        <p:txBody>
          <a:bodyPr wrap="square">
            <a:spAutoFit/>
          </a:bodyPr>
          <a:lstStyle/>
          <a:p>
            <a:r>
              <a:rPr lang="ru-RU" sz="1200" b="1" dirty="0"/>
              <a:t>Целевые приоритеты «Экологической стратегии»</a:t>
            </a:r>
          </a:p>
        </p:txBody>
      </p:sp>
    </p:spTree>
    <p:extLst>
      <p:ext uri="{BB962C8B-B14F-4D97-AF65-F5344CB8AC3E}">
        <p14:creationId xmlns:p14="http://schemas.microsoft.com/office/powerpoint/2010/main" val="13587280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3D87BCC6-FDE2-4C92-9BEF-1AEA66466CC6}" type="slidenum">
              <a:rPr lang="ru-RU" smtClean="0"/>
              <a:pPr>
                <a:defRPr/>
              </a:pPr>
              <a:t>27</a:t>
            </a:fld>
            <a:endParaRPr lang="ru-RU"/>
          </a:p>
        </p:txBody>
      </p:sp>
      <p:pic>
        <p:nvPicPr>
          <p:cNvPr id="819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067944" y="3656904"/>
            <a:ext cx="4536504" cy="2796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7226" y="980728"/>
            <a:ext cx="4278790"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467544" y="4129916"/>
            <a:ext cx="3384376" cy="523220"/>
          </a:xfrm>
          <a:prstGeom prst="rect">
            <a:avLst/>
          </a:prstGeom>
          <a:solidFill>
            <a:srgbClr val="FFCCFF"/>
          </a:solidFill>
        </p:spPr>
        <p:txBody>
          <a:bodyPr wrap="square">
            <a:spAutoFit/>
          </a:bodyPr>
          <a:lstStyle/>
          <a:p>
            <a:r>
              <a:rPr lang="ru-RU" sz="1400" b="1" dirty="0"/>
              <a:t>Анализ проблемы нарастания экологической уязвимости городов</a:t>
            </a:r>
          </a:p>
        </p:txBody>
      </p:sp>
      <p:sp>
        <p:nvSpPr>
          <p:cNvPr id="7" name="Прямоугольник 6"/>
          <p:cNvSpPr/>
          <p:nvPr/>
        </p:nvSpPr>
        <p:spPr>
          <a:xfrm>
            <a:off x="5004048" y="2420888"/>
            <a:ext cx="3744416" cy="738664"/>
          </a:xfrm>
          <a:prstGeom prst="rect">
            <a:avLst/>
          </a:prstGeom>
          <a:solidFill>
            <a:srgbClr val="CCFFCC"/>
          </a:solidFill>
        </p:spPr>
        <p:txBody>
          <a:bodyPr wrap="square">
            <a:spAutoFit/>
          </a:bodyPr>
          <a:lstStyle/>
          <a:p>
            <a:r>
              <a:rPr lang="ru-RU" sz="1400" b="1" dirty="0"/>
              <a:t>Анализ проблемы нарастания эколого-социальной уязвимости сельских поселений</a:t>
            </a:r>
          </a:p>
        </p:txBody>
      </p:sp>
    </p:spTree>
    <p:extLst>
      <p:ext uri="{BB962C8B-B14F-4D97-AF65-F5344CB8AC3E}">
        <p14:creationId xmlns:p14="http://schemas.microsoft.com/office/powerpoint/2010/main" val="5569409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08720"/>
            <a:ext cx="8229600" cy="795114"/>
          </a:xfrm>
        </p:spPr>
        <p:txBody>
          <a:bodyPr/>
          <a:lstStyle/>
          <a:p>
            <a:r>
              <a:rPr lang="ru-RU" sz="2400" b="1" dirty="0">
                <a:latin typeface="Arial" panose="020B0604020202020204" pitchFamily="34" charset="0"/>
                <a:cs typeface="Arial" panose="020B0604020202020204" pitchFamily="34" charset="0"/>
              </a:rPr>
              <a:t>6. Природоохранное планирование на местном уровне: ориентация на мнения и потребности людей</a:t>
            </a:r>
          </a:p>
        </p:txBody>
      </p:sp>
      <p:sp>
        <p:nvSpPr>
          <p:cNvPr id="4" name="Номер слайда 3"/>
          <p:cNvSpPr>
            <a:spLocks noGrp="1"/>
          </p:cNvSpPr>
          <p:nvPr>
            <p:ph type="sldNum" sz="quarter" idx="12"/>
          </p:nvPr>
        </p:nvSpPr>
        <p:spPr/>
        <p:txBody>
          <a:bodyPr/>
          <a:lstStyle/>
          <a:p>
            <a:pPr>
              <a:defRPr/>
            </a:pPr>
            <a:fld id="{3D87BCC6-FDE2-4C92-9BEF-1AEA66466CC6}" type="slidenum">
              <a:rPr lang="ru-RU" smtClean="0"/>
              <a:pPr>
                <a:defRPr/>
              </a:pPr>
              <a:t>28</a:t>
            </a:fld>
            <a:endParaRPr lang="ru-RU"/>
          </a:p>
        </p:txBody>
      </p:sp>
      <p:graphicFrame>
        <p:nvGraphicFramePr>
          <p:cNvPr id="6" name="Таблица 5"/>
          <p:cNvGraphicFramePr>
            <a:graphicFrameLocks noGrp="1"/>
          </p:cNvGraphicFramePr>
          <p:nvPr>
            <p:extLst>
              <p:ext uri="{D42A27DB-BD31-4B8C-83A1-F6EECF244321}">
                <p14:modId xmlns:p14="http://schemas.microsoft.com/office/powerpoint/2010/main" val="142953742"/>
              </p:ext>
            </p:extLst>
          </p:nvPr>
        </p:nvGraphicFramePr>
        <p:xfrm>
          <a:off x="539553" y="1844824"/>
          <a:ext cx="7920878" cy="4530505"/>
        </p:xfrm>
        <a:graphic>
          <a:graphicData uri="http://schemas.openxmlformats.org/drawingml/2006/table">
            <a:tbl>
              <a:tblPr firstRow="1" firstCol="1" bandRow="1">
                <a:tableStyleId>{F5AB1C69-6EDB-4FF4-983F-18BD219EF322}</a:tableStyleId>
              </a:tblPr>
              <a:tblGrid>
                <a:gridCol w="661404">
                  <a:extLst>
                    <a:ext uri="{9D8B030D-6E8A-4147-A177-3AD203B41FA5}">
                      <a16:colId xmlns:a16="http://schemas.microsoft.com/office/drawing/2014/main" val="20000"/>
                    </a:ext>
                  </a:extLst>
                </a:gridCol>
                <a:gridCol w="1132695">
                  <a:extLst>
                    <a:ext uri="{9D8B030D-6E8A-4147-A177-3AD203B41FA5}">
                      <a16:colId xmlns:a16="http://schemas.microsoft.com/office/drawing/2014/main" val="20001"/>
                    </a:ext>
                  </a:extLst>
                </a:gridCol>
                <a:gridCol w="1513988">
                  <a:extLst>
                    <a:ext uri="{9D8B030D-6E8A-4147-A177-3AD203B41FA5}">
                      <a16:colId xmlns:a16="http://schemas.microsoft.com/office/drawing/2014/main" val="20002"/>
                    </a:ext>
                  </a:extLst>
                </a:gridCol>
                <a:gridCol w="1024593">
                  <a:extLst>
                    <a:ext uri="{9D8B030D-6E8A-4147-A177-3AD203B41FA5}">
                      <a16:colId xmlns:a16="http://schemas.microsoft.com/office/drawing/2014/main" val="20003"/>
                    </a:ext>
                  </a:extLst>
                </a:gridCol>
                <a:gridCol w="1253580">
                  <a:extLst>
                    <a:ext uri="{9D8B030D-6E8A-4147-A177-3AD203B41FA5}">
                      <a16:colId xmlns:a16="http://schemas.microsoft.com/office/drawing/2014/main" val="20004"/>
                    </a:ext>
                  </a:extLst>
                </a:gridCol>
                <a:gridCol w="1287128">
                  <a:extLst>
                    <a:ext uri="{9D8B030D-6E8A-4147-A177-3AD203B41FA5}">
                      <a16:colId xmlns:a16="http://schemas.microsoft.com/office/drawing/2014/main" val="20005"/>
                    </a:ext>
                  </a:extLst>
                </a:gridCol>
                <a:gridCol w="1047490">
                  <a:extLst>
                    <a:ext uri="{9D8B030D-6E8A-4147-A177-3AD203B41FA5}">
                      <a16:colId xmlns:a16="http://schemas.microsoft.com/office/drawing/2014/main" val="20006"/>
                    </a:ext>
                  </a:extLst>
                </a:gridCol>
              </a:tblGrid>
              <a:tr h="139347">
                <a:tc>
                  <a:txBody>
                    <a:bodyPr/>
                    <a:lstStyle/>
                    <a:p>
                      <a:pPr algn="ctr">
                        <a:lnSpc>
                          <a:spcPct val="115000"/>
                        </a:lnSpc>
                        <a:spcAft>
                          <a:spcPts val="0"/>
                        </a:spcAft>
                      </a:pPr>
                      <a:r>
                        <a:rPr lang="ru-RU" sz="800" dirty="0">
                          <a:solidFill>
                            <a:schemeClr val="tx1"/>
                          </a:solidFill>
                          <a:effectLst/>
                        </a:rPr>
                        <a:t> </a:t>
                      </a:r>
                      <a:endParaRPr lang="ru-RU" sz="800" dirty="0">
                        <a:solidFill>
                          <a:schemeClr val="tx1"/>
                        </a:solidFill>
                        <a:effectLst/>
                        <a:latin typeface="Calibri"/>
                        <a:ea typeface="Calibri"/>
                        <a:cs typeface="Times New Roman"/>
                      </a:endParaRPr>
                    </a:p>
                  </a:txBody>
                  <a:tcPr marL="22720" marR="22720" marT="0" marB="0"/>
                </a:tc>
                <a:tc>
                  <a:txBody>
                    <a:bodyPr/>
                    <a:lstStyle/>
                    <a:p>
                      <a:pPr algn="ctr">
                        <a:lnSpc>
                          <a:spcPct val="115000"/>
                        </a:lnSpc>
                        <a:spcAft>
                          <a:spcPts val="0"/>
                        </a:spcAft>
                      </a:pPr>
                      <a:r>
                        <a:rPr lang="ru-RU" sz="800" dirty="0">
                          <a:solidFill>
                            <a:schemeClr val="tx1"/>
                          </a:solidFill>
                          <a:effectLst/>
                        </a:rPr>
                        <a:t>Всеобъемлющий рациональный</a:t>
                      </a:r>
                      <a:endParaRPr lang="ru-RU" sz="800" dirty="0">
                        <a:solidFill>
                          <a:schemeClr val="tx1"/>
                        </a:solidFill>
                        <a:effectLst/>
                        <a:latin typeface="Calibri"/>
                        <a:ea typeface="Calibri"/>
                        <a:cs typeface="Times New Roman"/>
                      </a:endParaRPr>
                    </a:p>
                  </a:txBody>
                  <a:tcPr marL="22720" marR="22720" marT="0" marB="0" anchor="ctr"/>
                </a:tc>
                <a:tc>
                  <a:txBody>
                    <a:bodyPr/>
                    <a:lstStyle/>
                    <a:p>
                      <a:pPr algn="ctr">
                        <a:lnSpc>
                          <a:spcPct val="115000"/>
                        </a:lnSpc>
                        <a:spcAft>
                          <a:spcPts val="0"/>
                        </a:spcAft>
                      </a:pPr>
                      <a:r>
                        <a:rPr lang="ru-RU" sz="800" dirty="0">
                          <a:solidFill>
                            <a:schemeClr val="tx1"/>
                          </a:solidFill>
                          <a:effectLst/>
                        </a:rPr>
                        <a:t>Протекционный</a:t>
                      </a:r>
                      <a:endParaRPr lang="ru-RU" sz="800" dirty="0">
                        <a:solidFill>
                          <a:schemeClr val="tx1"/>
                        </a:solidFill>
                        <a:effectLst/>
                        <a:latin typeface="Calibri"/>
                        <a:ea typeface="Calibri"/>
                        <a:cs typeface="Times New Roman"/>
                      </a:endParaRPr>
                    </a:p>
                  </a:txBody>
                  <a:tcPr marL="22720" marR="22720" marT="0" marB="0" anchor="ctr"/>
                </a:tc>
                <a:tc>
                  <a:txBody>
                    <a:bodyPr/>
                    <a:lstStyle/>
                    <a:p>
                      <a:pPr algn="ctr">
                        <a:lnSpc>
                          <a:spcPct val="115000"/>
                        </a:lnSpc>
                        <a:spcAft>
                          <a:spcPts val="0"/>
                        </a:spcAft>
                      </a:pPr>
                      <a:r>
                        <a:rPr lang="ru-RU" sz="800" dirty="0">
                          <a:solidFill>
                            <a:schemeClr val="tx1"/>
                          </a:solidFill>
                          <a:effectLst/>
                        </a:rPr>
                        <a:t>Аполитичный</a:t>
                      </a:r>
                      <a:endParaRPr lang="ru-RU" sz="800" dirty="0">
                        <a:solidFill>
                          <a:schemeClr val="tx1"/>
                        </a:solidFill>
                        <a:effectLst/>
                        <a:latin typeface="Calibri"/>
                        <a:ea typeface="Calibri"/>
                        <a:cs typeface="Times New Roman"/>
                      </a:endParaRPr>
                    </a:p>
                  </a:txBody>
                  <a:tcPr marL="22720" marR="22720" marT="0" marB="0" anchor="ctr"/>
                </a:tc>
                <a:tc>
                  <a:txBody>
                    <a:bodyPr/>
                    <a:lstStyle/>
                    <a:p>
                      <a:pPr algn="ctr">
                        <a:lnSpc>
                          <a:spcPct val="115000"/>
                        </a:lnSpc>
                        <a:spcAft>
                          <a:spcPts val="0"/>
                        </a:spcAft>
                      </a:pPr>
                      <a:r>
                        <a:rPr lang="ru-RU" sz="800" dirty="0" err="1">
                          <a:solidFill>
                            <a:schemeClr val="tx1"/>
                          </a:solidFill>
                          <a:effectLst/>
                        </a:rPr>
                        <a:t>Kритический</a:t>
                      </a:r>
                      <a:endParaRPr lang="ru-RU" sz="800" dirty="0">
                        <a:solidFill>
                          <a:schemeClr val="tx1"/>
                        </a:solidFill>
                        <a:effectLst/>
                        <a:latin typeface="Calibri"/>
                        <a:ea typeface="Calibri"/>
                        <a:cs typeface="Times New Roman"/>
                      </a:endParaRPr>
                    </a:p>
                  </a:txBody>
                  <a:tcPr marL="22720" marR="22720" marT="0" marB="0" anchor="ctr"/>
                </a:tc>
                <a:tc>
                  <a:txBody>
                    <a:bodyPr/>
                    <a:lstStyle/>
                    <a:p>
                      <a:pPr algn="ctr">
                        <a:lnSpc>
                          <a:spcPct val="115000"/>
                        </a:lnSpc>
                        <a:spcAft>
                          <a:spcPts val="0"/>
                        </a:spcAft>
                      </a:pPr>
                      <a:r>
                        <a:rPr lang="ru-RU" sz="800" dirty="0">
                          <a:solidFill>
                            <a:schemeClr val="tx1"/>
                          </a:solidFill>
                          <a:effectLst/>
                        </a:rPr>
                        <a:t>Стратегический</a:t>
                      </a:r>
                      <a:endParaRPr lang="ru-RU" sz="800" dirty="0">
                        <a:solidFill>
                          <a:schemeClr val="tx1"/>
                        </a:solidFill>
                        <a:effectLst/>
                        <a:latin typeface="Calibri"/>
                        <a:ea typeface="Calibri"/>
                        <a:cs typeface="Times New Roman"/>
                      </a:endParaRPr>
                    </a:p>
                  </a:txBody>
                  <a:tcPr marL="22720" marR="22720" marT="0" marB="0" anchor="ctr"/>
                </a:tc>
                <a:tc>
                  <a:txBody>
                    <a:bodyPr/>
                    <a:lstStyle/>
                    <a:p>
                      <a:pPr algn="ctr">
                        <a:lnSpc>
                          <a:spcPct val="115000"/>
                        </a:lnSpc>
                        <a:spcAft>
                          <a:spcPts val="0"/>
                        </a:spcAft>
                      </a:pPr>
                      <a:r>
                        <a:rPr lang="ru-RU" sz="800" dirty="0" err="1">
                          <a:solidFill>
                            <a:schemeClr val="tx1"/>
                          </a:solidFill>
                          <a:effectLst/>
                        </a:rPr>
                        <a:t>Инкременталь-ный</a:t>
                      </a:r>
                      <a:endParaRPr lang="ru-RU" sz="800" dirty="0">
                        <a:solidFill>
                          <a:schemeClr val="tx1"/>
                        </a:solidFill>
                        <a:effectLst/>
                        <a:latin typeface="Calibri"/>
                        <a:ea typeface="Calibri"/>
                        <a:cs typeface="Times New Roman"/>
                      </a:endParaRPr>
                    </a:p>
                  </a:txBody>
                  <a:tcPr marL="22720" marR="22720" marT="0" marB="0" anchor="ctr"/>
                </a:tc>
                <a:extLst>
                  <a:ext uri="{0D108BD9-81ED-4DB2-BD59-A6C34878D82A}">
                    <a16:rowId xmlns:a16="http://schemas.microsoft.com/office/drawing/2014/main" val="10000"/>
                  </a:ext>
                </a:extLst>
              </a:tr>
              <a:tr h="627062">
                <a:tc>
                  <a:txBody>
                    <a:bodyPr/>
                    <a:lstStyle/>
                    <a:p>
                      <a:pPr algn="ctr">
                        <a:lnSpc>
                          <a:spcPct val="115000"/>
                        </a:lnSpc>
                        <a:spcAft>
                          <a:spcPts val="0"/>
                        </a:spcAft>
                      </a:pPr>
                      <a:r>
                        <a:rPr lang="en-US" sz="800" dirty="0">
                          <a:solidFill>
                            <a:schemeClr val="tx1"/>
                          </a:solidFill>
                          <a:effectLst/>
                        </a:rPr>
                        <a:t>K</a:t>
                      </a:r>
                      <a:r>
                        <a:rPr lang="ru-RU" sz="800" dirty="0">
                          <a:solidFill>
                            <a:schemeClr val="tx1"/>
                          </a:solidFill>
                          <a:effectLst/>
                        </a:rPr>
                        <a:t>то</a:t>
                      </a:r>
                      <a:r>
                        <a:rPr lang="en-US" sz="800" dirty="0">
                          <a:solidFill>
                            <a:schemeClr val="tx1"/>
                          </a:solidFill>
                          <a:effectLst/>
                        </a:rPr>
                        <a:t>?</a:t>
                      </a:r>
                      <a:endParaRPr lang="ru-RU" sz="800" dirty="0">
                        <a:solidFill>
                          <a:schemeClr val="tx1"/>
                        </a:solidFill>
                        <a:effectLst/>
                        <a:latin typeface="Calibri"/>
                        <a:ea typeface="Calibri"/>
                        <a:cs typeface="Times New Roman"/>
                      </a:endParaRPr>
                    </a:p>
                  </a:txBody>
                  <a:tcPr marL="22720" marR="22720" marT="0" marB="0" anchor="ctr"/>
                </a:tc>
                <a:tc>
                  <a:txBody>
                    <a:bodyPr/>
                    <a:lstStyle/>
                    <a:p>
                      <a:pPr>
                        <a:lnSpc>
                          <a:spcPct val="115000"/>
                        </a:lnSpc>
                        <a:spcAft>
                          <a:spcPts val="0"/>
                        </a:spcAft>
                      </a:pPr>
                      <a:r>
                        <a:rPr lang="en-US" sz="600" dirty="0" err="1">
                          <a:solidFill>
                            <a:schemeClr val="tx1"/>
                          </a:solidFill>
                          <a:effectLst/>
                        </a:rPr>
                        <a:t>Altshuler</a:t>
                      </a:r>
                      <a:r>
                        <a:rPr lang="en-US" sz="600" dirty="0">
                          <a:solidFill>
                            <a:schemeClr val="tx1"/>
                          </a:solidFill>
                          <a:effectLst/>
                        </a:rPr>
                        <a:t> A.A., Waterston A., </a:t>
                      </a:r>
                      <a:r>
                        <a:rPr lang="en-US" sz="600" dirty="0" err="1">
                          <a:solidFill>
                            <a:schemeClr val="tx1"/>
                          </a:solidFill>
                          <a:effectLst/>
                        </a:rPr>
                        <a:t>Schultze</a:t>
                      </a:r>
                      <a:r>
                        <a:rPr lang="en-US" sz="600" dirty="0">
                          <a:solidFill>
                            <a:schemeClr val="tx1"/>
                          </a:solidFill>
                          <a:effectLst/>
                        </a:rPr>
                        <a:t> C.L., </a:t>
                      </a:r>
                      <a:r>
                        <a:rPr lang="en-US" sz="600" dirty="0" err="1">
                          <a:solidFill>
                            <a:schemeClr val="tx1"/>
                          </a:solidFill>
                          <a:effectLst/>
                        </a:rPr>
                        <a:t>Sarfattl</a:t>
                      </a:r>
                      <a:r>
                        <a:rPr lang="en-US" sz="600" dirty="0">
                          <a:solidFill>
                            <a:schemeClr val="tx1"/>
                          </a:solidFill>
                          <a:effectLst/>
                        </a:rPr>
                        <a:t> Larson </a:t>
                      </a:r>
                      <a:r>
                        <a:rPr lang="ru-RU" sz="600" dirty="0">
                          <a:solidFill>
                            <a:schemeClr val="tx1"/>
                          </a:solidFill>
                          <a:effectLst/>
                        </a:rPr>
                        <a:t>М</a:t>
                      </a:r>
                      <a:r>
                        <a:rPr lang="en-US" sz="600" dirty="0">
                          <a:solidFill>
                            <a:schemeClr val="tx1"/>
                          </a:solidFill>
                          <a:effectLst/>
                        </a:rPr>
                        <a:t>. </a:t>
                      </a:r>
                      <a:r>
                        <a:rPr lang="ru-RU" sz="600" dirty="0">
                          <a:solidFill>
                            <a:schemeClr val="tx1"/>
                          </a:solidFill>
                          <a:effectLst/>
                        </a:rPr>
                        <a:t>и </a:t>
                      </a:r>
                      <a:r>
                        <a:rPr lang="ru-RU" sz="600" dirty="0" err="1">
                          <a:solidFill>
                            <a:schemeClr val="tx1"/>
                          </a:solidFill>
                          <a:effectLst/>
                        </a:rPr>
                        <a:t>др</a:t>
                      </a:r>
                      <a:r>
                        <a:rPr lang="en-US" sz="600" dirty="0">
                          <a:solidFill>
                            <a:schemeClr val="tx1"/>
                          </a:solidFill>
                          <a:effectLst/>
                        </a:rPr>
                        <a:t>. </a:t>
                      </a:r>
                      <a:endParaRPr lang="ru-RU" sz="600" dirty="0">
                        <a:solidFill>
                          <a:schemeClr val="tx1"/>
                        </a:solidFill>
                        <a:effectLst/>
                        <a:latin typeface="Calibri"/>
                        <a:ea typeface="Calibri"/>
                        <a:cs typeface="Times New Roman"/>
                      </a:endParaRPr>
                    </a:p>
                  </a:txBody>
                  <a:tcPr marL="22720" marR="22720" marT="0" marB="0" anchor="ctr"/>
                </a:tc>
                <a:tc>
                  <a:txBody>
                    <a:bodyPr/>
                    <a:lstStyle/>
                    <a:p>
                      <a:pPr>
                        <a:lnSpc>
                          <a:spcPct val="115000"/>
                        </a:lnSpc>
                        <a:spcAft>
                          <a:spcPts val="0"/>
                        </a:spcAft>
                      </a:pPr>
                      <a:r>
                        <a:rPr lang="en-US" sz="600" dirty="0" err="1">
                          <a:solidFill>
                            <a:schemeClr val="tx1"/>
                          </a:solidFill>
                          <a:effectLst/>
                        </a:rPr>
                        <a:t>Davidof</a:t>
                      </a:r>
                      <a:r>
                        <a:rPr lang="en-US" sz="600" dirty="0">
                          <a:solidFill>
                            <a:schemeClr val="tx1"/>
                          </a:solidFill>
                          <a:effectLst/>
                        </a:rPr>
                        <a:t> P., Barber B., Spiegel H.B., Kramer R.M., </a:t>
                      </a:r>
                      <a:r>
                        <a:rPr lang="en-US" sz="600" dirty="0" err="1">
                          <a:solidFill>
                            <a:schemeClr val="tx1"/>
                          </a:solidFill>
                          <a:effectLst/>
                        </a:rPr>
                        <a:t>Edelston</a:t>
                      </a:r>
                      <a:r>
                        <a:rPr lang="en-US" sz="600" dirty="0">
                          <a:solidFill>
                            <a:schemeClr val="tx1"/>
                          </a:solidFill>
                          <a:effectLst/>
                        </a:rPr>
                        <a:t> H., </a:t>
                      </a:r>
                      <a:r>
                        <a:rPr lang="en-US" sz="600" dirty="0" err="1">
                          <a:solidFill>
                            <a:schemeClr val="tx1"/>
                          </a:solidFill>
                          <a:effectLst/>
                        </a:rPr>
                        <a:t>Kolodner</a:t>
                      </a:r>
                      <a:r>
                        <a:rPr lang="en-US" sz="600" dirty="0">
                          <a:solidFill>
                            <a:schemeClr val="tx1"/>
                          </a:solidFill>
                          <a:effectLst/>
                        </a:rPr>
                        <a:t> F.K., </a:t>
                      </a:r>
                      <a:r>
                        <a:rPr lang="en-US" sz="600" dirty="0" err="1">
                          <a:solidFill>
                            <a:schemeClr val="tx1"/>
                          </a:solidFill>
                          <a:effectLst/>
                        </a:rPr>
                        <a:t>Wachs</a:t>
                      </a:r>
                      <a:r>
                        <a:rPr lang="en-US" sz="600" dirty="0">
                          <a:solidFill>
                            <a:schemeClr val="tx1"/>
                          </a:solidFill>
                          <a:effectLst/>
                        </a:rPr>
                        <a:t> </a:t>
                      </a:r>
                      <a:r>
                        <a:rPr lang="ru-RU" sz="600" dirty="0">
                          <a:solidFill>
                            <a:schemeClr val="tx1"/>
                          </a:solidFill>
                          <a:effectLst/>
                        </a:rPr>
                        <a:t>М</a:t>
                      </a:r>
                      <a:r>
                        <a:rPr lang="en-US" sz="600" dirty="0">
                          <a:solidFill>
                            <a:schemeClr val="tx1"/>
                          </a:solidFill>
                          <a:effectLst/>
                        </a:rPr>
                        <a:t>., </a:t>
                      </a:r>
                      <a:r>
                        <a:rPr lang="en-US" sz="600" dirty="0" err="1">
                          <a:solidFill>
                            <a:schemeClr val="tx1"/>
                          </a:solidFill>
                          <a:effectLst/>
                        </a:rPr>
                        <a:t>Perin</a:t>
                      </a:r>
                      <a:r>
                        <a:rPr lang="en-US" sz="600" dirty="0">
                          <a:solidFill>
                            <a:schemeClr val="tx1"/>
                          </a:solidFill>
                          <a:effectLst/>
                        </a:rPr>
                        <a:t> C., Jenkins-Smith H.C. </a:t>
                      </a:r>
                      <a:r>
                        <a:rPr lang="ru-RU" sz="600" dirty="0">
                          <a:solidFill>
                            <a:schemeClr val="tx1"/>
                          </a:solidFill>
                          <a:effectLst/>
                        </a:rPr>
                        <a:t>и </a:t>
                      </a:r>
                      <a:r>
                        <a:rPr lang="ru-RU" sz="600" dirty="0" err="1">
                          <a:solidFill>
                            <a:schemeClr val="tx1"/>
                          </a:solidFill>
                          <a:effectLst/>
                        </a:rPr>
                        <a:t>др</a:t>
                      </a:r>
                      <a:r>
                        <a:rPr lang="en-US" sz="600" dirty="0">
                          <a:solidFill>
                            <a:schemeClr val="tx1"/>
                          </a:solidFill>
                          <a:effectLst/>
                        </a:rPr>
                        <a:t>. </a:t>
                      </a:r>
                      <a:endParaRPr lang="ru-RU" sz="600" dirty="0">
                        <a:solidFill>
                          <a:schemeClr val="tx1"/>
                        </a:solidFill>
                        <a:effectLst/>
                        <a:latin typeface="Calibri"/>
                        <a:ea typeface="Calibri"/>
                        <a:cs typeface="Times New Roman"/>
                      </a:endParaRPr>
                    </a:p>
                  </a:txBody>
                  <a:tcPr marL="22720" marR="22720" marT="0" marB="0" anchor="ctr"/>
                </a:tc>
                <a:tc>
                  <a:txBody>
                    <a:bodyPr/>
                    <a:lstStyle/>
                    <a:p>
                      <a:pPr>
                        <a:lnSpc>
                          <a:spcPct val="115000"/>
                        </a:lnSpc>
                        <a:spcAft>
                          <a:spcPts val="0"/>
                        </a:spcAft>
                      </a:pPr>
                      <a:r>
                        <a:rPr lang="en-US" sz="600" dirty="0" err="1">
                          <a:solidFill>
                            <a:schemeClr val="tx1"/>
                          </a:solidFill>
                          <a:effectLst/>
                        </a:rPr>
                        <a:t>Catanese</a:t>
                      </a:r>
                      <a:r>
                        <a:rPr lang="en-US" sz="600" dirty="0">
                          <a:solidFill>
                            <a:schemeClr val="tx1"/>
                          </a:solidFill>
                          <a:effectLst/>
                        </a:rPr>
                        <a:t> </a:t>
                      </a:r>
                      <a:r>
                        <a:rPr lang="ru-RU" sz="600" dirty="0">
                          <a:solidFill>
                            <a:schemeClr val="tx1"/>
                          </a:solidFill>
                          <a:effectLst/>
                        </a:rPr>
                        <a:t>А</a:t>
                      </a:r>
                      <a:r>
                        <a:rPr lang="en-US" sz="600" dirty="0">
                          <a:solidFill>
                            <a:schemeClr val="tx1"/>
                          </a:solidFill>
                          <a:effectLst/>
                        </a:rPr>
                        <a:t>. J., </a:t>
                      </a:r>
                      <a:r>
                        <a:rPr lang="en-US" sz="600" dirty="0" err="1">
                          <a:solidFill>
                            <a:schemeClr val="tx1"/>
                          </a:solidFill>
                          <a:effectLst/>
                        </a:rPr>
                        <a:t>Beyle</a:t>
                      </a:r>
                      <a:r>
                        <a:rPr lang="en-US" sz="600" dirty="0">
                          <a:solidFill>
                            <a:schemeClr val="tx1"/>
                          </a:solidFill>
                          <a:effectLst/>
                        </a:rPr>
                        <a:t> T.L., Lath-</a:t>
                      </a:r>
                      <a:r>
                        <a:rPr lang="en-US" sz="600" dirty="0" err="1">
                          <a:solidFill>
                            <a:schemeClr val="tx1"/>
                          </a:solidFill>
                          <a:effectLst/>
                        </a:rPr>
                        <a:t>rop</a:t>
                      </a:r>
                      <a:r>
                        <a:rPr lang="en-US" sz="600" dirty="0">
                          <a:solidFill>
                            <a:schemeClr val="tx1"/>
                          </a:solidFill>
                          <a:effectLst/>
                        </a:rPr>
                        <a:t> G.T., Faludi A., </a:t>
                      </a:r>
                      <a:r>
                        <a:rPr lang="en-US" sz="600" dirty="0" err="1">
                          <a:solidFill>
                            <a:schemeClr val="tx1"/>
                          </a:solidFill>
                          <a:effectLst/>
                        </a:rPr>
                        <a:t>Hastlings</a:t>
                      </a:r>
                      <a:r>
                        <a:rPr lang="en-US" sz="600" dirty="0">
                          <a:solidFill>
                            <a:schemeClr val="tx1"/>
                          </a:solidFill>
                          <a:effectLst/>
                        </a:rPr>
                        <a:t> </a:t>
                      </a:r>
                      <a:r>
                        <a:rPr lang="ru-RU" sz="600" dirty="0">
                          <a:solidFill>
                            <a:schemeClr val="tx1"/>
                          </a:solidFill>
                          <a:effectLst/>
                        </a:rPr>
                        <a:t>Р</a:t>
                      </a:r>
                      <a:r>
                        <a:rPr lang="en-US" sz="600" dirty="0">
                          <a:solidFill>
                            <a:schemeClr val="tx1"/>
                          </a:solidFill>
                          <a:effectLst/>
                        </a:rPr>
                        <a:t>., Howe E., </a:t>
                      </a:r>
                      <a:r>
                        <a:rPr lang="en-US" sz="600" dirty="0" err="1">
                          <a:solidFill>
                            <a:schemeClr val="tx1"/>
                          </a:solidFill>
                          <a:effectLst/>
                        </a:rPr>
                        <a:t>Kaufltlan</a:t>
                      </a:r>
                      <a:r>
                        <a:rPr lang="en-US" sz="600" dirty="0">
                          <a:solidFill>
                            <a:schemeClr val="tx1"/>
                          </a:solidFill>
                          <a:effectLst/>
                        </a:rPr>
                        <a:t> J. </a:t>
                      </a:r>
                      <a:r>
                        <a:rPr lang="ru-RU" sz="600" dirty="0">
                          <a:solidFill>
                            <a:schemeClr val="tx1"/>
                          </a:solidFill>
                          <a:effectLst/>
                        </a:rPr>
                        <a:t>и </a:t>
                      </a:r>
                      <a:r>
                        <a:rPr lang="ru-RU" sz="600" dirty="0" err="1">
                          <a:solidFill>
                            <a:schemeClr val="tx1"/>
                          </a:solidFill>
                          <a:effectLst/>
                        </a:rPr>
                        <a:t>др</a:t>
                      </a:r>
                      <a:r>
                        <a:rPr lang="en-US" sz="600" dirty="0">
                          <a:solidFill>
                            <a:schemeClr val="tx1"/>
                          </a:solidFill>
                          <a:effectLst/>
                        </a:rPr>
                        <a:t>. </a:t>
                      </a:r>
                      <a:endParaRPr lang="ru-RU" sz="600" dirty="0">
                        <a:solidFill>
                          <a:schemeClr val="tx1"/>
                        </a:solidFill>
                        <a:effectLst/>
                        <a:latin typeface="Calibri"/>
                        <a:ea typeface="Calibri"/>
                        <a:cs typeface="Times New Roman"/>
                      </a:endParaRPr>
                    </a:p>
                  </a:txBody>
                  <a:tcPr marL="22720" marR="22720" marT="0" marB="0" anchor="ctr"/>
                </a:tc>
                <a:tc>
                  <a:txBody>
                    <a:bodyPr/>
                    <a:lstStyle/>
                    <a:p>
                      <a:pPr>
                        <a:lnSpc>
                          <a:spcPct val="115000"/>
                        </a:lnSpc>
                        <a:spcAft>
                          <a:spcPts val="0"/>
                        </a:spcAft>
                      </a:pPr>
                      <a:r>
                        <a:rPr lang="en-US" sz="600" dirty="0">
                          <a:solidFill>
                            <a:schemeClr val="tx1"/>
                          </a:solidFill>
                          <a:effectLst/>
                        </a:rPr>
                        <a:t>Castells M., Cook K.S., Scott A.J., Deal M., Harvey D., </a:t>
                      </a:r>
                      <a:r>
                        <a:rPr lang="en-US" sz="600" dirty="0" err="1">
                          <a:solidFill>
                            <a:schemeClr val="tx1"/>
                          </a:solidFill>
                          <a:effectLst/>
                        </a:rPr>
                        <a:t>Krallshaar</a:t>
                      </a:r>
                      <a:r>
                        <a:rPr lang="en-US" sz="600" dirty="0">
                          <a:solidFill>
                            <a:schemeClr val="tx1"/>
                          </a:solidFill>
                          <a:effectLst/>
                        </a:rPr>
                        <a:t> R., Silva E.T., </a:t>
                      </a:r>
                      <a:r>
                        <a:rPr lang="en-US" sz="600" dirty="0" err="1">
                          <a:solidFill>
                            <a:schemeClr val="tx1"/>
                          </a:solidFill>
                          <a:effectLst/>
                        </a:rPr>
                        <a:t>Habermas</a:t>
                      </a:r>
                      <a:r>
                        <a:rPr lang="en-US" sz="600" dirty="0">
                          <a:solidFill>
                            <a:schemeClr val="tx1"/>
                          </a:solidFill>
                          <a:effectLst/>
                        </a:rPr>
                        <a:t> J., </a:t>
                      </a:r>
                      <a:r>
                        <a:rPr lang="en-US" sz="600" dirty="0" err="1">
                          <a:solidFill>
                            <a:schemeClr val="tx1"/>
                          </a:solidFill>
                          <a:effectLst/>
                        </a:rPr>
                        <a:t>Neufville</a:t>
                      </a:r>
                      <a:r>
                        <a:rPr lang="en-US" sz="600" dirty="0">
                          <a:solidFill>
                            <a:schemeClr val="tx1"/>
                          </a:solidFill>
                          <a:effectLst/>
                        </a:rPr>
                        <a:t> J., Berger P. L., </a:t>
                      </a:r>
                      <a:r>
                        <a:rPr lang="en-US" sz="600" dirty="0" err="1">
                          <a:solidFill>
                            <a:schemeClr val="tx1"/>
                          </a:solidFill>
                          <a:effectLst/>
                        </a:rPr>
                        <a:t>LucKmann</a:t>
                      </a:r>
                      <a:r>
                        <a:rPr lang="en-US" sz="600" dirty="0">
                          <a:solidFill>
                            <a:schemeClr val="tx1"/>
                          </a:solidFill>
                          <a:effectLst/>
                        </a:rPr>
                        <a:t> </a:t>
                      </a:r>
                      <a:r>
                        <a:rPr lang="ru-RU" sz="600" dirty="0">
                          <a:solidFill>
                            <a:schemeClr val="tx1"/>
                          </a:solidFill>
                          <a:effectLst/>
                        </a:rPr>
                        <a:t>Т</a:t>
                      </a:r>
                      <a:r>
                        <a:rPr lang="en-US" sz="600" dirty="0">
                          <a:solidFill>
                            <a:schemeClr val="tx1"/>
                          </a:solidFill>
                          <a:effectLst/>
                        </a:rPr>
                        <a:t>. </a:t>
                      </a:r>
                      <a:r>
                        <a:rPr lang="ru-RU" sz="600" dirty="0">
                          <a:solidFill>
                            <a:schemeClr val="tx1"/>
                          </a:solidFill>
                          <a:effectLst/>
                        </a:rPr>
                        <a:t>и </a:t>
                      </a:r>
                      <a:r>
                        <a:rPr lang="ru-RU" sz="600" dirty="0" err="1">
                          <a:solidFill>
                            <a:schemeClr val="tx1"/>
                          </a:solidFill>
                          <a:effectLst/>
                        </a:rPr>
                        <a:t>др</a:t>
                      </a:r>
                      <a:r>
                        <a:rPr lang="en-US" sz="600" dirty="0">
                          <a:solidFill>
                            <a:schemeClr val="tx1"/>
                          </a:solidFill>
                          <a:effectLst/>
                        </a:rPr>
                        <a:t>. </a:t>
                      </a:r>
                      <a:endParaRPr lang="ru-RU" sz="600" dirty="0">
                        <a:solidFill>
                          <a:schemeClr val="tx1"/>
                        </a:solidFill>
                        <a:effectLst/>
                        <a:latin typeface="Calibri"/>
                        <a:ea typeface="Calibri"/>
                        <a:cs typeface="Times New Roman"/>
                      </a:endParaRPr>
                    </a:p>
                  </a:txBody>
                  <a:tcPr marL="22720" marR="22720" marT="0" marB="0" anchor="ctr"/>
                </a:tc>
                <a:tc>
                  <a:txBody>
                    <a:bodyPr/>
                    <a:lstStyle/>
                    <a:p>
                      <a:pPr>
                        <a:lnSpc>
                          <a:spcPct val="115000"/>
                        </a:lnSpc>
                        <a:spcAft>
                          <a:spcPts val="0"/>
                        </a:spcAft>
                      </a:pPr>
                      <a:r>
                        <a:rPr lang="en-US" sz="600">
                          <a:solidFill>
                            <a:schemeClr val="tx1"/>
                          </a:solidFill>
                          <a:effectLst/>
                        </a:rPr>
                        <a:t>Andrews K., Cristen-sen K.S., </a:t>
                      </a:r>
                      <a:r>
                        <a:rPr lang="ru-RU" sz="600">
                          <a:solidFill>
                            <a:schemeClr val="tx1"/>
                          </a:solidFill>
                          <a:effectLst/>
                        </a:rPr>
                        <a:t>Вг</a:t>
                      </a:r>
                      <a:r>
                        <a:rPr lang="en-US" sz="600">
                          <a:solidFill>
                            <a:schemeClr val="tx1"/>
                          </a:solidFill>
                          <a:effectLst/>
                        </a:rPr>
                        <a:t>yson J.</a:t>
                      </a:r>
                      <a:r>
                        <a:rPr lang="ru-RU" sz="600">
                          <a:solidFill>
                            <a:schemeClr val="tx1"/>
                          </a:solidFill>
                          <a:effectLst/>
                        </a:rPr>
                        <a:t>М</a:t>
                      </a:r>
                      <a:r>
                        <a:rPr lang="en-US" sz="600">
                          <a:solidFill>
                            <a:schemeClr val="tx1"/>
                          </a:solidFill>
                          <a:effectLst/>
                        </a:rPr>
                        <a:t>.,  O'Connor R., Ansoff J., Below P.J., Morrisey G.L., Acomb B.L., Bryson J. </a:t>
                      </a:r>
                      <a:r>
                        <a:rPr lang="ru-RU" sz="600">
                          <a:solidFill>
                            <a:schemeClr val="tx1"/>
                          </a:solidFill>
                          <a:effectLst/>
                        </a:rPr>
                        <a:t>М</a:t>
                      </a:r>
                      <a:r>
                        <a:rPr lang="en-US" sz="600">
                          <a:solidFill>
                            <a:schemeClr val="tx1"/>
                          </a:solidFill>
                          <a:effectLst/>
                        </a:rPr>
                        <a:t>., Elnsweller R.C., Kaufman J.L., Jacobs H.M. </a:t>
                      </a:r>
                      <a:r>
                        <a:rPr lang="ru-RU" sz="600">
                          <a:solidFill>
                            <a:schemeClr val="tx1"/>
                          </a:solidFill>
                          <a:effectLst/>
                        </a:rPr>
                        <a:t>и др</a:t>
                      </a:r>
                      <a:r>
                        <a:rPr lang="en-US" sz="600">
                          <a:solidFill>
                            <a:schemeClr val="tx1"/>
                          </a:solidFill>
                          <a:effectLst/>
                        </a:rPr>
                        <a:t>. </a:t>
                      </a:r>
                      <a:endParaRPr lang="ru-RU" sz="600">
                        <a:solidFill>
                          <a:schemeClr val="tx1"/>
                        </a:solidFill>
                        <a:effectLst/>
                        <a:latin typeface="Calibri"/>
                        <a:ea typeface="Calibri"/>
                        <a:cs typeface="Times New Roman"/>
                      </a:endParaRPr>
                    </a:p>
                  </a:txBody>
                  <a:tcPr marL="22720" marR="22720" marT="0" marB="0" anchor="ctr"/>
                </a:tc>
                <a:tc>
                  <a:txBody>
                    <a:bodyPr/>
                    <a:lstStyle/>
                    <a:p>
                      <a:pPr>
                        <a:lnSpc>
                          <a:spcPct val="115000"/>
                        </a:lnSpc>
                        <a:spcAft>
                          <a:spcPts val="0"/>
                        </a:spcAft>
                      </a:pPr>
                      <a:r>
                        <a:rPr lang="en-US" sz="600">
                          <a:solidFill>
                            <a:schemeClr val="tx1"/>
                          </a:solidFill>
                          <a:effectLst/>
                        </a:rPr>
                        <a:t>Lindblom C.T., Braybrooke D., Benvenlste G., Weiss C.H., Carnegie D. </a:t>
                      </a:r>
                      <a:r>
                        <a:rPr lang="ru-RU" sz="600">
                          <a:solidFill>
                            <a:schemeClr val="tx1"/>
                          </a:solidFill>
                          <a:effectLst/>
                        </a:rPr>
                        <a:t>и др</a:t>
                      </a:r>
                      <a:r>
                        <a:rPr lang="en-US" sz="600">
                          <a:solidFill>
                            <a:schemeClr val="tx1"/>
                          </a:solidFill>
                          <a:effectLst/>
                        </a:rPr>
                        <a:t>. </a:t>
                      </a:r>
                      <a:endParaRPr lang="ru-RU" sz="600">
                        <a:solidFill>
                          <a:schemeClr val="tx1"/>
                        </a:solidFill>
                        <a:effectLst/>
                        <a:latin typeface="Calibri"/>
                        <a:ea typeface="Calibri"/>
                        <a:cs typeface="Times New Roman"/>
                      </a:endParaRPr>
                    </a:p>
                  </a:txBody>
                  <a:tcPr marL="22720" marR="22720" marT="0" marB="0" anchor="ctr"/>
                </a:tc>
                <a:extLst>
                  <a:ext uri="{0D108BD9-81ED-4DB2-BD59-A6C34878D82A}">
                    <a16:rowId xmlns:a16="http://schemas.microsoft.com/office/drawing/2014/main" val="10001"/>
                  </a:ext>
                </a:extLst>
              </a:tr>
              <a:tr h="696736">
                <a:tc>
                  <a:txBody>
                    <a:bodyPr/>
                    <a:lstStyle/>
                    <a:p>
                      <a:pPr algn="ctr">
                        <a:lnSpc>
                          <a:spcPct val="115000"/>
                        </a:lnSpc>
                        <a:spcAft>
                          <a:spcPts val="0"/>
                        </a:spcAft>
                      </a:pPr>
                      <a:r>
                        <a:rPr lang="ru-RU" sz="800" dirty="0">
                          <a:solidFill>
                            <a:schemeClr val="tx1"/>
                          </a:solidFill>
                          <a:effectLst/>
                        </a:rPr>
                        <a:t>Что?</a:t>
                      </a:r>
                      <a:endParaRPr lang="ru-RU" sz="800" dirty="0">
                        <a:solidFill>
                          <a:schemeClr val="tx1"/>
                        </a:solidFill>
                        <a:effectLst/>
                        <a:latin typeface="Calibri"/>
                        <a:ea typeface="Calibri"/>
                        <a:cs typeface="Times New Roman"/>
                      </a:endParaRPr>
                    </a:p>
                  </a:txBody>
                  <a:tcPr marL="22720" marR="22720" marT="0" marB="0" anchor="ctr"/>
                </a:tc>
                <a:tc>
                  <a:txBody>
                    <a:bodyPr/>
                    <a:lstStyle/>
                    <a:p>
                      <a:pPr>
                        <a:lnSpc>
                          <a:spcPct val="115000"/>
                        </a:lnSpc>
                        <a:spcAft>
                          <a:spcPts val="0"/>
                        </a:spcAft>
                      </a:pPr>
                      <a:r>
                        <a:rPr lang="ru-RU" sz="600" dirty="0">
                          <a:solidFill>
                            <a:schemeClr val="tx1"/>
                          </a:solidFill>
                          <a:effectLst/>
                        </a:rPr>
                        <a:t>Системный взгляд и системный подход </a:t>
                      </a:r>
                      <a:endParaRPr lang="ru-RU" sz="600" dirty="0">
                        <a:solidFill>
                          <a:schemeClr val="tx1"/>
                        </a:solidFill>
                        <a:effectLst/>
                        <a:latin typeface="Calibri"/>
                        <a:ea typeface="Calibri"/>
                        <a:cs typeface="Times New Roman"/>
                      </a:endParaRPr>
                    </a:p>
                  </a:txBody>
                  <a:tcPr marL="22720" marR="22720" marT="0" marB="0" anchor="ctr"/>
                </a:tc>
                <a:tc>
                  <a:txBody>
                    <a:bodyPr/>
                    <a:lstStyle/>
                    <a:p>
                      <a:pPr>
                        <a:lnSpc>
                          <a:spcPct val="115000"/>
                        </a:lnSpc>
                        <a:spcAft>
                          <a:spcPts val="0"/>
                        </a:spcAft>
                      </a:pPr>
                      <a:r>
                        <a:rPr lang="ru-RU" sz="600" dirty="0">
                          <a:solidFill>
                            <a:schemeClr val="tx1"/>
                          </a:solidFill>
                          <a:effectLst/>
                        </a:rPr>
                        <a:t>Ориентация на соблюдение интересов малоимущих слоев населения </a:t>
                      </a:r>
                      <a:endParaRPr lang="ru-RU" sz="600" dirty="0">
                        <a:solidFill>
                          <a:schemeClr val="tx1"/>
                        </a:solidFill>
                        <a:effectLst/>
                        <a:latin typeface="Calibri"/>
                        <a:ea typeface="Calibri"/>
                        <a:cs typeface="Times New Roman"/>
                      </a:endParaRPr>
                    </a:p>
                  </a:txBody>
                  <a:tcPr marL="22720" marR="22720" marT="0" marB="0" anchor="ctr"/>
                </a:tc>
                <a:tc>
                  <a:txBody>
                    <a:bodyPr/>
                    <a:lstStyle/>
                    <a:p>
                      <a:pPr>
                        <a:lnSpc>
                          <a:spcPct val="115000"/>
                        </a:lnSpc>
                        <a:spcAft>
                          <a:spcPts val="0"/>
                        </a:spcAft>
                      </a:pPr>
                      <a:r>
                        <a:rPr lang="ru-RU" sz="600">
                          <a:solidFill>
                            <a:schemeClr val="tx1"/>
                          </a:solidFill>
                          <a:effectLst/>
                        </a:rPr>
                        <a:t>Отказ от политических аспектов процесса планирования; непризнание его управленческой роли </a:t>
                      </a:r>
                      <a:endParaRPr lang="ru-RU" sz="600">
                        <a:solidFill>
                          <a:schemeClr val="tx1"/>
                        </a:solidFill>
                        <a:effectLst/>
                        <a:latin typeface="Calibri"/>
                        <a:ea typeface="Calibri"/>
                        <a:cs typeface="Times New Roman"/>
                      </a:endParaRPr>
                    </a:p>
                  </a:txBody>
                  <a:tcPr marL="22720" marR="22720" marT="0" marB="0" anchor="ctr"/>
                </a:tc>
                <a:tc>
                  <a:txBody>
                    <a:bodyPr/>
                    <a:lstStyle/>
                    <a:p>
                      <a:pPr>
                        <a:lnSpc>
                          <a:spcPct val="115000"/>
                        </a:lnSpc>
                        <a:spcAft>
                          <a:spcPts val="0"/>
                        </a:spcAft>
                      </a:pPr>
                      <a:r>
                        <a:rPr lang="ru-RU" sz="600" dirty="0">
                          <a:solidFill>
                            <a:schemeClr val="tx1"/>
                          </a:solidFill>
                          <a:effectLst/>
                        </a:rPr>
                        <a:t>Критикуя </a:t>
                      </a:r>
                      <a:r>
                        <a:rPr lang="ru-RU" sz="600" dirty="0" err="1">
                          <a:solidFill>
                            <a:schemeClr val="tx1"/>
                          </a:solidFill>
                          <a:effectLst/>
                        </a:rPr>
                        <a:t>современ-ную</a:t>
                      </a:r>
                      <a:r>
                        <a:rPr lang="ru-RU" sz="600" dirty="0">
                          <a:solidFill>
                            <a:schemeClr val="tx1"/>
                          </a:solidFill>
                          <a:effectLst/>
                        </a:rPr>
                        <a:t> практику планирования ведущую роль отводит методам распределения власти в обществе и степени влияния этого распределения на планирование </a:t>
                      </a:r>
                      <a:endParaRPr lang="ru-RU" sz="600" dirty="0">
                        <a:solidFill>
                          <a:schemeClr val="tx1"/>
                        </a:solidFill>
                        <a:effectLst/>
                        <a:latin typeface="Calibri"/>
                        <a:ea typeface="Calibri"/>
                        <a:cs typeface="Times New Roman"/>
                      </a:endParaRPr>
                    </a:p>
                  </a:txBody>
                  <a:tcPr marL="22720" marR="22720" marT="0" marB="0" anchor="ctr"/>
                </a:tc>
                <a:tc>
                  <a:txBody>
                    <a:bodyPr/>
                    <a:lstStyle/>
                    <a:p>
                      <a:pPr>
                        <a:lnSpc>
                          <a:spcPct val="115000"/>
                        </a:lnSpc>
                        <a:spcAft>
                          <a:spcPts val="0"/>
                        </a:spcAft>
                      </a:pPr>
                      <a:r>
                        <a:rPr lang="ru-RU" sz="600" dirty="0">
                          <a:solidFill>
                            <a:schemeClr val="tx1"/>
                          </a:solidFill>
                          <a:effectLst/>
                        </a:rPr>
                        <a:t>Предполагает невозможность достичь </a:t>
                      </a:r>
                      <a:r>
                        <a:rPr lang="ru-RU" sz="600" dirty="0" err="1">
                          <a:solidFill>
                            <a:schemeClr val="tx1"/>
                          </a:solidFill>
                          <a:effectLst/>
                        </a:rPr>
                        <a:t>всеобъемлемости</a:t>
                      </a:r>
                      <a:r>
                        <a:rPr lang="ru-RU" sz="600" dirty="0">
                          <a:solidFill>
                            <a:schemeClr val="tx1"/>
                          </a:solidFill>
                          <a:effectLst/>
                        </a:rPr>
                        <a:t> и ориентируется на наилучшие решения в конкретной ситуации </a:t>
                      </a:r>
                      <a:endParaRPr lang="ru-RU" sz="600" dirty="0">
                        <a:solidFill>
                          <a:schemeClr val="tx1"/>
                        </a:solidFill>
                        <a:effectLst/>
                        <a:latin typeface="Calibri"/>
                        <a:ea typeface="Calibri"/>
                        <a:cs typeface="Times New Roman"/>
                      </a:endParaRPr>
                    </a:p>
                  </a:txBody>
                  <a:tcPr marL="22720" marR="22720" marT="0" marB="0" anchor="ctr"/>
                </a:tc>
                <a:tc>
                  <a:txBody>
                    <a:bodyPr/>
                    <a:lstStyle/>
                    <a:p>
                      <a:pPr>
                        <a:lnSpc>
                          <a:spcPct val="115000"/>
                        </a:lnSpc>
                        <a:spcAft>
                          <a:spcPts val="0"/>
                        </a:spcAft>
                      </a:pPr>
                      <a:r>
                        <a:rPr lang="ru-RU" sz="600" dirty="0">
                          <a:solidFill>
                            <a:schemeClr val="tx1"/>
                          </a:solidFill>
                          <a:effectLst/>
                        </a:rPr>
                        <a:t>Метод принятия решений путем малых приращений. Приоритет - согласие о сегодняшней политике, а не о будущих целях</a:t>
                      </a:r>
                      <a:endParaRPr lang="ru-RU" sz="600" dirty="0">
                        <a:solidFill>
                          <a:schemeClr val="tx1"/>
                        </a:solidFill>
                        <a:effectLst/>
                        <a:latin typeface="Calibri"/>
                        <a:ea typeface="Calibri"/>
                        <a:cs typeface="Times New Roman"/>
                      </a:endParaRPr>
                    </a:p>
                  </a:txBody>
                  <a:tcPr marL="22720" marR="22720" marT="0" marB="0" anchor="ctr"/>
                </a:tc>
                <a:extLst>
                  <a:ext uri="{0D108BD9-81ED-4DB2-BD59-A6C34878D82A}">
                    <a16:rowId xmlns:a16="http://schemas.microsoft.com/office/drawing/2014/main" val="10002"/>
                  </a:ext>
                </a:extLst>
              </a:tr>
              <a:tr h="766410">
                <a:tc>
                  <a:txBody>
                    <a:bodyPr/>
                    <a:lstStyle/>
                    <a:p>
                      <a:pPr algn="ctr">
                        <a:lnSpc>
                          <a:spcPct val="115000"/>
                        </a:lnSpc>
                        <a:spcAft>
                          <a:spcPts val="0"/>
                        </a:spcAft>
                      </a:pPr>
                      <a:r>
                        <a:rPr lang="ru-RU" sz="800" dirty="0">
                          <a:solidFill>
                            <a:schemeClr val="tx1"/>
                          </a:solidFill>
                          <a:effectLst/>
                        </a:rPr>
                        <a:t>Почему?</a:t>
                      </a:r>
                      <a:endParaRPr lang="ru-RU" sz="800" dirty="0">
                        <a:solidFill>
                          <a:schemeClr val="tx1"/>
                        </a:solidFill>
                        <a:effectLst/>
                        <a:latin typeface="Calibri"/>
                        <a:ea typeface="Calibri"/>
                        <a:cs typeface="Times New Roman"/>
                      </a:endParaRPr>
                    </a:p>
                  </a:txBody>
                  <a:tcPr marL="22720" marR="22720" marT="0" marB="0" anchor="ctr"/>
                </a:tc>
                <a:tc>
                  <a:txBody>
                    <a:bodyPr/>
                    <a:lstStyle/>
                    <a:p>
                      <a:pPr>
                        <a:lnSpc>
                          <a:spcPct val="115000"/>
                        </a:lnSpc>
                        <a:spcAft>
                          <a:spcPts val="0"/>
                        </a:spcAft>
                      </a:pPr>
                      <a:r>
                        <a:rPr lang="ru-RU" sz="600">
                          <a:solidFill>
                            <a:schemeClr val="tx1"/>
                          </a:solidFill>
                          <a:effectLst/>
                        </a:rPr>
                        <a:t>Возможность выбора наилучшего варианта решения. Дает полезный опыт планирования </a:t>
                      </a:r>
                      <a:endParaRPr lang="ru-RU" sz="600">
                        <a:solidFill>
                          <a:schemeClr val="tx1"/>
                        </a:solidFill>
                        <a:effectLst/>
                        <a:latin typeface="Calibri"/>
                        <a:ea typeface="Calibri"/>
                        <a:cs typeface="Times New Roman"/>
                      </a:endParaRPr>
                    </a:p>
                  </a:txBody>
                  <a:tcPr marL="22720" marR="22720" marT="0" marB="0" anchor="ctr"/>
                </a:tc>
                <a:tc>
                  <a:txBody>
                    <a:bodyPr/>
                    <a:lstStyle/>
                    <a:p>
                      <a:pPr>
                        <a:lnSpc>
                          <a:spcPct val="115000"/>
                        </a:lnSpc>
                        <a:spcAft>
                          <a:spcPts val="0"/>
                        </a:spcAft>
                      </a:pPr>
                      <a:r>
                        <a:rPr lang="ru-RU" sz="600" dirty="0">
                          <a:solidFill>
                            <a:schemeClr val="tx1"/>
                          </a:solidFill>
                          <a:effectLst/>
                        </a:rPr>
                        <a:t>Осознание невозможности обеспечить участие простых граждан в процессе принятия решений в качестве главной трудности при планировании</a:t>
                      </a:r>
                      <a:endParaRPr lang="ru-RU" sz="600" dirty="0">
                        <a:solidFill>
                          <a:schemeClr val="tx1"/>
                        </a:solidFill>
                        <a:effectLst/>
                        <a:latin typeface="Calibri"/>
                        <a:ea typeface="Calibri"/>
                        <a:cs typeface="Times New Roman"/>
                      </a:endParaRPr>
                    </a:p>
                  </a:txBody>
                  <a:tcPr marL="22720" marR="22720" marT="0" marB="0" anchor="ctr"/>
                </a:tc>
                <a:tc>
                  <a:txBody>
                    <a:bodyPr/>
                    <a:lstStyle/>
                    <a:p>
                      <a:pPr>
                        <a:lnSpc>
                          <a:spcPct val="115000"/>
                        </a:lnSpc>
                        <a:spcAft>
                          <a:spcPts val="0"/>
                        </a:spcAft>
                      </a:pPr>
                      <a:r>
                        <a:rPr lang="ru-RU" sz="600" dirty="0">
                          <a:solidFill>
                            <a:schemeClr val="tx1"/>
                          </a:solidFill>
                          <a:effectLst/>
                        </a:rPr>
                        <a:t>Недооценка плановиками политических факторов при планировании </a:t>
                      </a:r>
                      <a:endParaRPr lang="ru-RU" sz="600" dirty="0">
                        <a:solidFill>
                          <a:schemeClr val="tx1"/>
                        </a:solidFill>
                        <a:effectLst/>
                        <a:latin typeface="Calibri"/>
                        <a:ea typeface="Calibri"/>
                        <a:cs typeface="Times New Roman"/>
                      </a:endParaRPr>
                    </a:p>
                  </a:txBody>
                  <a:tcPr marL="22720" marR="22720" marT="0" marB="0" anchor="ctr"/>
                </a:tc>
                <a:tc>
                  <a:txBody>
                    <a:bodyPr/>
                    <a:lstStyle/>
                    <a:p>
                      <a:pPr>
                        <a:lnSpc>
                          <a:spcPct val="115000"/>
                        </a:lnSpc>
                        <a:spcAft>
                          <a:spcPts val="0"/>
                        </a:spcAft>
                      </a:pPr>
                      <a:r>
                        <a:rPr lang="ru-RU" sz="600" dirty="0">
                          <a:solidFill>
                            <a:schemeClr val="tx1"/>
                          </a:solidFill>
                          <a:effectLst/>
                        </a:rPr>
                        <a:t>Несогласие с аполитичной позицией плановиков. Осознание важности  новых, не только технических, знаний, побуждающих эффективные действия </a:t>
                      </a:r>
                      <a:endParaRPr lang="ru-RU" sz="600" dirty="0">
                        <a:solidFill>
                          <a:schemeClr val="tx1"/>
                        </a:solidFill>
                        <a:effectLst/>
                        <a:latin typeface="Calibri"/>
                        <a:ea typeface="Calibri"/>
                        <a:cs typeface="Times New Roman"/>
                      </a:endParaRPr>
                    </a:p>
                  </a:txBody>
                  <a:tcPr marL="22720" marR="22720" marT="0" marB="0" anchor="ctr"/>
                </a:tc>
                <a:tc>
                  <a:txBody>
                    <a:bodyPr/>
                    <a:lstStyle/>
                    <a:p>
                      <a:pPr>
                        <a:lnSpc>
                          <a:spcPct val="115000"/>
                        </a:lnSpc>
                        <a:spcAft>
                          <a:spcPts val="0"/>
                        </a:spcAft>
                      </a:pPr>
                      <a:r>
                        <a:rPr lang="ru-RU" sz="600">
                          <a:solidFill>
                            <a:schemeClr val="tx1"/>
                          </a:solidFill>
                          <a:effectLst/>
                        </a:rPr>
                        <a:t>Недоверие к способностям людей предвидеть будущее </a:t>
                      </a:r>
                      <a:endParaRPr lang="ru-RU" sz="600">
                        <a:solidFill>
                          <a:schemeClr val="tx1"/>
                        </a:solidFill>
                        <a:effectLst/>
                        <a:latin typeface="Calibri"/>
                        <a:ea typeface="Calibri"/>
                        <a:cs typeface="Times New Roman"/>
                      </a:endParaRPr>
                    </a:p>
                  </a:txBody>
                  <a:tcPr marL="22720" marR="22720" marT="0" marB="0" anchor="ctr"/>
                </a:tc>
                <a:tc>
                  <a:txBody>
                    <a:bodyPr/>
                    <a:lstStyle/>
                    <a:p>
                      <a:pPr>
                        <a:lnSpc>
                          <a:spcPct val="115000"/>
                        </a:lnSpc>
                        <a:spcAft>
                          <a:spcPts val="0"/>
                        </a:spcAft>
                      </a:pPr>
                      <a:r>
                        <a:rPr lang="ru-RU" sz="600" dirty="0">
                          <a:solidFill>
                            <a:schemeClr val="tx1"/>
                          </a:solidFill>
                          <a:effectLst/>
                        </a:rPr>
                        <a:t>Потребность в облегчении взаимодействия и координации в условиях неопределенной обстановки (внешней и внутренней)</a:t>
                      </a:r>
                      <a:endParaRPr lang="ru-RU" sz="600" dirty="0">
                        <a:solidFill>
                          <a:schemeClr val="tx1"/>
                        </a:solidFill>
                        <a:effectLst/>
                        <a:latin typeface="Calibri"/>
                        <a:ea typeface="Calibri"/>
                        <a:cs typeface="Times New Roman"/>
                      </a:endParaRPr>
                    </a:p>
                  </a:txBody>
                  <a:tcPr marL="22720" marR="22720" marT="0" marB="0" anchor="ctr"/>
                </a:tc>
                <a:extLst>
                  <a:ext uri="{0D108BD9-81ED-4DB2-BD59-A6C34878D82A}">
                    <a16:rowId xmlns:a16="http://schemas.microsoft.com/office/drawing/2014/main" val="10003"/>
                  </a:ext>
                </a:extLst>
              </a:tr>
              <a:tr h="1184451">
                <a:tc>
                  <a:txBody>
                    <a:bodyPr/>
                    <a:lstStyle/>
                    <a:p>
                      <a:pPr algn="ctr">
                        <a:lnSpc>
                          <a:spcPct val="115000"/>
                        </a:lnSpc>
                        <a:spcAft>
                          <a:spcPts val="0"/>
                        </a:spcAft>
                      </a:pPr>
                      <a:r>
                        <a:rPr lang="ru-RU" sz="800" dirty="0" err="1">
                          <a:solidFill>
                            <a:schemeClr val="tx1"/>
                          </a:solidFill>
                          <a:effectLst/>
                        </a:rPr>
                        <a:t>Kак</a:t>
                      </a:r>
                      <a:r>
                        <a:rPr lang="ru-RU" sz="800" dirty="0">
                          <a:solidFill>
                            <a:schemeClr val="tx1"/>
                          </a:solidFill>
                          <a:effectLst/>
                        </a:rPr>
                        <a:t>?</a:t>
                      </a:r>
                      <a:endParaRPr lang="ru-RU" sz="800" dirty="0">
                        <a:solidFill>
                          <a:schemeClr val="tx1"/>
                        </a:solidFill>
                        <a:effectLst/>
                        <a:latin typeface="Calibri"/>
                        <a:ea typeface="Calibri"/>
                        <a:cs typeface="Times New Roman"/>
                      </a:endParaRPr>
                    </a:p>
                  </a:txBody>
                  <a:tcPr marL="22720" marR="22720" marT="0" marB="0" anchor="ctr"/>
                </a:tc>
                <a:tc>
                  <a:txBody>
                    <a:bodyPr/>
                    <a:lstStyle/>
                    <a:p>
                      <a:pPr>
                        <a:lnSpc>
                          <a:spcPct val="115000"/>
                        </a:lnSpc>
                        <a:spcAft>
                          <a:spcPts val="0"/>
                        </a:spcAft>
                      </a:pPr>
                      <a:r>
                        <a:rPr lang="ru-RU" sz="600" dirty="0">
                          <a:solidFill>
                            <a:schemeClr val="tx1"/>
                          </a:solidFill>
                          <a:effectLst/>
                        </a:rPr>
                        <a:t>Уточнение задачи, проведение системного анализа с целью выработки ряда альтернатив, установление критериев выбора оптимального варианта из этих альтернатив, выбор и анализ результатов </a:t>
                      </a:r>
                      <a:endParaRPr lang="ru-RU" sz="600" dirty="0">
                        <a:solidFill>
                          <a:schemeClr val="tx1"/>
                        </a:solidFill>
                        <a:effectLst/>
                        <a:latin typeface="Calibri"/>
                        <a:ea typeface="Calibri"/>
                        <a:cs typeface="Times New Roman"/>
                      </a:endParaRPr>
                    </a:p>
                  </a:txBody>
                  <a:tcPr marL="22720" marR="22720" marT="0" marB="0" anchor="ctr"/>
                </a:tc>
                <a:tc>
                  <a:txBody>
                    <a:bodyPr/>
                    <a:lstStyle/>
                    <a:p>
                      <a:pPr>
                        <a:lnSpc>
                          <a:spcPct val="115000"/>
                        </a:lnSpc>
                        <a:spcAft>
                          <a:spcPts val="0"/>
                        </a:spcAft>
                      </a:pPr>
                      <a:r>
                        <a:rPr lang="ru-RU" sz="600" dirty="0">
                          <a:solidFill>
                            <a:schemeClr val="tx1"/>
                          </a:solidFill>
                          <a:effectLst/>
                        </a:rPr>
                        <a:t>Учет при планировании потребностей людей, особенно неимущих, которые в обычных условиях, тем более при ВРП, были проигнорированы </a:t>
                      </a:r>
                      <a:endParaRPr lang="ru-RU" sz="600" dirty="0">
                        <a:solidFill>
                          <a:schemeClr val="tx1"/>
                        </a:solidFill>
                        <a:effectLst/>
                        <a:latin typeface="Calibri"/>
                        <a:ea typeface="Calibri"/>
                        <a:cs typeface="Times New Roman"/>
                      </a:endParaRPr>
                    </a:p>
                  </a:txBody>
                  <a:tcPr marL="22720" marR="22720" marT="0" marB="0" anchor="ctr"/>
                </a:tc>
                <a:tc>
                  <a:txBody>
                    <a:bodyPr/>
                    <a:lstStyle/>
                    <a:p>
                      <a:pPr>
                        <a:lnSpc>
                          <a:spcPct val="115000"/>
                        </a:lnSpc>
                        <a:spcAft>
                          <a:spcPts val="0"/>
                        </a:spcAft>
                      </a:pPr>
                      <a:r>
                        <a:rPr lang="ru-RU" sz="600" dirty="0">
                          <a:solidFill>
                            <a:schemeClr val="tx1"/>
                          </a:solidFill>
                          <a:effectLst/>
                        </a:rPr>
                        <a:t>Сведение планирования исключительно к технической функции; отделение планирования от процесса управления и менеджмента </a:t>
                      </a:r>
                      <a:endParaRPr lang="ru-RU" sz="600" dirty="0">
                        <a:solidFill>
                          <a:schemeClr val="tx1"/>
                        </a:solidFill>
                        <a:effectLst/>
                        <a:latin typeface="Calibri"/>
                        <a:ea typeface="Calibri"/>
                        <a:cs typeface="Times New Roman"/>
                      </a:endParaRPr>
                    </a:p>
                  </a:txBody>
                  <a:tcPr marL="22720" marR="22720" marT="0" marB="0" anchor="ctr"/>
                </a:tc>
                <a:tc>
                  <a:txBody>
                    <a:bodyPr/>
                    <a:lstStyle/>
                    <a:p>
                      <a:pPr>
                        <a:lnSpc>
                          <a:spcPct val="115000"/>
                        </a:lnSpc>
                        <a:spcAft>
                          <a:spcPts val="0"/>
                        </a:spcAft>
                      </a:pPr>
                      <a:r>
                        <a:rPr lang="ru-RU" sz="600" dirty="0">
                          <a:solidFill>
                            <a:schemeClr val="tx1"/>
                          </a:solidFill>
                          <a:effectLst/>
                        </a:rPr>
                        <a:t>Концентрация внимания на неравномерном распределении власти, важности свободных коммуникаций и поиске консенсуса. Базируется на феноменологическом подходе, предусматривающем понимание предпосылок, мировоззрений, чувств и желаний людей. </a:t>
                      </a:r>
                      <a:endParaRPr lang="ru-RU" sz="600" dirty="0">
                        <a:solidFill>
                          <a:schemeClr val="tx1"/>
                        </a:solidFill>
                        <a:effectLst/>
                        <a:latin typeface="Calibri"/>
                        <a:ea typeface="Calibri"/>
                        <a:cs typeface="Times New Roman"/>
                      </a:endParaRPr>
                    </a:p>
                  </a:txBody>
                  <a:tcPr marL="22720" marR="22720" marT="0" marB="0" anchor="ctr"/>
                </a:tc>
                <a:tc>
                  <a:txBody>
                    <a:bodyPr/>
                    <a:lstStyle/>
                    <a:p>
                      <a:pPr>
                        <a:lnSpc>
                          <a:spcPct val="115000"/>
                        </a:lnSpc>
                        <a:spcAft>
                          <a:spcPts val="0"/>
                        </a:spcAft>
                      </a:pPr>
                      <a:r>
                        <a:rPr lang="ru-RU" sz="600" dirty="0">
                          <a:solidFill>
                            <a:schemeClr val="tx1"/>
                          </a:solidFill>
                          <a:effectLst/>
                        </a:rPr>
                        <a:t>Фокус на исследовании сильных и слабых сторон вместе с исследованием «возможностей» и «угроз» внешней среды. Не имеет логического конца, всегда касается частного и заранее выбранного </a:t>
                      </a:r>
                      <a:endParaRPr lang="ru-RU" sz="600" dirty="0">
                        <a:solidFill>
                          <a:schemeClr val="tx1"/>
                        </a:solidFill>
                        <a:effectLst/>
                        <a:latin typeface="Calibri"/>
                        <a:ea typeface="Calibri"/>
                        <a:cs typeface="Times New Roman"/>
                      </a:endParaRPr>
                    </a:p>
                  </a:txBody>
                  <a:tcPr marL="22720" marR="22720" marT="0" marB="0" anchor="ctr"/>
                </a:tc>
                <a:tc>
                  <a:txBody>
                    <a:bodyPr/>
                    <a:lstStyle/>
                    <a:p>
                      <a:pPr>
                        <a:lnSpc>
                          <a:spcPct val="115000"/>
                        </a:lnSpc>
                        <a:spcAft>
                          <a:spcPts val="0"/>
                        </a:spcAft>
                      </a:pPr>
                      <a:r>
                        <a:rPr lang="ru-RU" sz="600" dirty="0">
                          <a:solidFill>
                            <a:schemeClr val="tx1"/>
                          </a:solidFill>
                          <a:effectLst/>
                        </a:rPr>
                        <a:t>Последователь-</a:t>
                      </a:r>
                      <a:r>
                        <a:rPr lang="ru-RU" sz="600" dirty="0" err="1">
                          <a:solidFill>
                            <a:schemeClr val="tx1"/>
                          </a:solidFill>
                          <a:effectLst/>
                        </a:rPr>
                        <a:t>ные</a:t>
                      </a:r>
                      <a:r>
                        <a:rPr lang="ru-RU" sz="600" dirty="0">
                          <a:solidFill>
                            <a:schemeClr val="tx1"/>
                          </a:solidFill>
                          <a:effectLst/>
                        </a:rPr>
                        <a:t>, но ограниченные сравнения нескольких альтернатив. В неопределенной обстановке каждый участник процесса должен понять, как действуют другие, и приспособиться</a:t>
                      </a:r>
                    </a:p>
                    <a:p>
                      <a:pPr>
                        <a:lnSpc>
                          <a:spcPct val="115000"/>
                        </a:lnSpc>
                        <a:spcAft>
                          <a:spcPts val="0"/>
                        </a:spcAft>
                      </a:pPr>
                      <a:r>
                        <a:rPr lang="ru-RU" sz="600" dirty="0">
                          <a:solidFill>
                            <a:schemeClr val="tx1"/>
                          </a:solidFill>
                          <a:effectLst/>
                        </a:rPr>
                        <a:t> </a:t>
                      </a:r>
                    </a:p>
                    <a:p>
                      <a:pPr>
                        <a:lnSpc>
                          <a:spcPct val="115000"/>
                        </a:lnSpc>
                        <a:spcAft>
                          <a:spcPts val="0"/>
                        </a:spcAft>
                      </a:pPr>
                      <a:r>
                        <a:rPr lang="ru-RU" sz="600" dirty="0">
                          <a:solidFill>
                            <a:schemeClr val="tx1"/>
                          </a:solidFill>
                          <a:effectLst/>
                        </a:rPr>
                        <a:t>  </a:t>
                      </a:r>
                      <a:endParaRPr lang="ru-RU" sz="600" dirty="0">
                        <a:solidFill>
                          <a:schemeClr val="tx1"/>
                        </a:solidFill>
                        <a:effectLst/>
                        <a:latin typeface="Calibri"/>
                        <a:ea typeface="Calibri"/>
                        <a:cs typeface="Times New Roman"/>
                      </a:endParaRPr>
                    </a:p>
                  </a:txBody>
                  <a:tcPr marL="22720" marR="22720" marT="0" marB="0" anchor="ctr"/>
                </a:tc>
                <a:extLst>
                  <a:ext uri="{0D108BD9-81ED-4DB2-BD59-A6C34878D82A}">
                    <a16:rowId xmlns:a16="http://schemas.microsoft.com/office/drawing/2014/main" val="10004"/>
                  </a:ext>
                </a:extLst>
              </a:tr>
              <a:tr h="975430">
                <a:tc>
                  <a:txBody>
                    <a:bodyPr/>
                    <a:lstStyle/>
                    <a:p>
                      <a:pPr algn="ctr">
                        <a:lnSpc>
                          <a:spcPct val="115000"/>
                        </a:lnSpc>
                        <a:spcAft>
                          <a:spcPts val="0"/>
                        </a:spcAft>
                      </a:pPr>
                      <a:r>
                        <a:rPr lang="ru-RU" sz="800" dirty="0" err="1">
                          <a:solidFill>
                            <a:schemeClr val="tx1"/>
                          </a:solidFill>
                          <a:effectLst/>
                        </a:rPr>
                        <a:t>Kто</a:t>
                      </a:r>
                      <a:r>
                        <a:rPr lang="ru-RU" sz="800" dirty="0">
                          <a:solidFill>
                            <a:schemeClr val="tx1"/>
                          </a:solidFill>
                          <a:effectLst/>
                        </a:rPr>
                        <a:t> </a:t>
                      </a:r>
                      <a:r>
                        <a:rPr lang="ru-RU" sz="800" dirty="0" err="1">
                          <a:solidFill>
                            <a:schemeClr val="tx1"/>
                          </a:solidFill>
                          <a:effectLst/>
                        </a:rPr>
                        <a:t>заинтере</a:t>
                      </a:r>
                      <a:r>
                        <a:rPr lang="ru-RU" sz="800" dirty="0">
                          <a:solidFill>
                            <a:schemeClr val="tx1"/>
                          </a:solidFill>
                          <a:effectLst/>
                        </a:rPr>
                        <a:t>-</a:t>
                      </a:r>
                    </a:p>
                    <a:p>
                      <a:pPr algn="ctr">
                        <a:lnSpc>
                          <a:spcPct val="115000"/>
                        </a:lnSpc>
                        <a:spcAft>
                          <a:spcPts val="0"/>
                        </a:spcAft>
                      </a:pPr>
                      <a:r>
                        <a:rPr lang="ru-RU" sz="800" dirty="0">
                          <a:solidFill>
                            <a:schemeClr val="tx1"/>
                          </a:solidFill>
                          <a:effectLst/>
                        </a:rPr>
                        <a:t>сован в условиях России? </a:t>
                      </a:r>
                      <a:endParaRPr lang="ru-RU" sz="800" dirty="0">
                        <a:solidFill>
                          <a:schemeClr val="tx1"/>
                        </a:solidFill>
                        <a:effectLst/>
                        <a:latin typeface="Calibri"/>
                        <a:ea typeface="Calibri"/>
                        <a:cs typeface="Times New Roman"/>
                      </a:endParaRPr>
                    </a:p>
                  </a:txBody>
                  <a:tcPr marL="22720" marR="22720" marT="0" marB="0" anchor="ctr"/>
                </a:tc>
                <a:tc>
                  <a:txBody>
                    <a:bodyPr/>
                    <a:lstStyle/>
                    <a:p>
                      <a:pPr>
                        <a:lnSpc>
                          <a:spcPct val="115000"/>
                        </a:lnSpc>
                        <a:spcAft>
                          <a:spcPts val="0"/>
                        </a:spcAft>
                      </a:pPr>
                      <a:r>
                        <a:rPr lang="ru-RU" sz="600">
                          <a:solidFill>
                            <a:schemeClr val="tx1"/>
                          </a:solidFill>
                          <a:effectLst/>
                        </a:rPr>
                        <a:t>Проектные организации, имеющие опыт подобных работ; научные круги, исповедующие системный подход; специалисты органов управления с опытом работы в планирующих органах </a:t>
                      </a:r>
                      <a:endParaRPr lang="ru-RU" sz="600">
                        <a:solidFill>
                          <a:schemeClr val="tx1"/>
                        </a:solidFill>
                        <a:effectLst/>
                        <a:latin typeface="Calibri"/>
                        <a:ea typeface="Calibri"/>
                        <a:cs typeface="Times New Roman"/>
                      </a:endParaRPr>
                    </a:p>
                  </a:txBody>
                  <a:tcPr marL="22720" marR="22720" marT="0" marB="0" anchor="ctr"/>
                </a:tc>
                <a:tc>
                  <a:txBody>
                    <a:bodyPr/>
                    <a:lstStyle/>
                    <a:p>
                      <a:pPr>
                        <a:lnSpc>
                          <a:spcPct val="115000"/>
                        </a:lnSpc>
                        <a:spcAft>
                          <a:spcPts val="0"/>
                        </a:spcAft>
                      </a:pPr>
                      <a:r>
                        <a:rPr lang="ru-RU" sz="600">
                          <a:solidFill>
                            <a:schemeClr val="tx1"/>
                          </a:solidFill>
                          <a:effectLst/>
                        </a:rPr>
                        <a:t>Малоимущие слои населения; представители национальных меньшинств; рядовые избиратели; профсоюзы; общественные организации   </a:t>
                      </a:r>
                      <a:endParaRPr lang="ru-RU" sz="600">
                        <a:solidFill>
                          <a:schemeClr val="tx1"/>
                        </a:solidFill>
                        <a:effectLst/>
                        <a:latin typeface="Calibri"/>
                        <a:ea typeface="Calibri"/>
                        <a:cs typeface="Times New Roman"/>
                      </a:endParaRPr>
                    </a:p>
                  </a:txBody>
                  <a:tcPr marL="22720" marR="22720" marT="0" marB="0" anchor="ctr"/>
                </a:tc>
                <a:tc>
                  <a:txBody>
                    <a:bodyPr/>
                    <a:lstStyle/>
                    <a:p>
                      <a:pPr>
                        <a:lnSpc>
                          <a:spcPct val="115000"/>
                        </a:lnSpc>
                        <a:spcAft>
                          <a:spcPts val="0"/>
                        </a:spcAft>
                      </a:pPr>
                      <a:r>
                        <a:rPr lang="ru-RU" sz="600">
                          <a:solidFill>
                            <a:schemeClr val="tx1"/>
                          </a:solidFill>
                          <a:effectLst/>
                        </a:rPr>
                        <a:t>Подход широко распространен; поддерживается представителями как проектных организаций, так и органов управления, а также отраслевыми ведомствами </a:t>
                      </a:r>
                      <a:endParaRPr lang="ru-RU" sz="600">
                        <a:solidFill>
                          <a:schemeClr val="tx1"/>
                        </a:solidFill>
                        <a:effectLst/>
                        <a:latin typeface="Calibri"/>
                        <a:ea typeface="Calibri"/>
                        <a:cs typeface="Times New Roman"/>
                      </a:endParaRPr>
                    </a:p>
                  </a:txBody>
                  <a:tcPr marL="22720" marR="22720" marT="0" marB="0" anchor="ctr"/>
                </a:tc>
                <a:tc>
                  <a:txBody>
                    <a:bodyPr/>
                    <a:lstStyle/>
                    <a:p>
                      <a:pPr>
                        <a:lnSpc>
                          <a:spcPct val="115000"/>
                        </a:lnSpc>
                        <a:spcAft>
                          <a:spcPts val="0"/>
                        </a:spcAft>
                      </a:pPr>
                      <a:r>
                        <a:rPr lang="ru-RU" sz="600">
                          <a:solidFill>
                            <a:schemeClr val="tx1"/>
                          </a:solidFill>
                          <a:effectLst/>
                        </a:rPr>
                        <a:t>Демократически ориентированные общественные движения, представительные органы власти </a:t>
                      </a:r>
                      <a:endParaRPr lang="ru-RU" sz="600">
                        <a:solidFill>
                          <a:schemeClr val="tx1"/>
                        </a:solidFill>
                        <a:effectLst/>
                        <a:latin typeface="Calibri"/>
                        <a:ea typeface="Calibri"/>
                        <a:cs typeface="Times New Roman"/>
                      </a:endParaRPr>
                    </a:p>
                  </a:txBody>
                  <a:tcPr marL="22720" marR="22720" marT="0" marB="0" anchor="ctr"/>
                </a:tc>
                <a:tc>
                  <a:txBody>
                    <a:bodyPr/>
                    <a:lstStyle/>
                    <a:p>
                      <a:pPr>
                        <a:lnSpc>
                          <a:spcPct val="115000"/>
                        </a:lnSpc>
                        <a:spcAft>
                          <a:spcPts val="0"/>
                        </a:spcAft>
                      </a:pPr>
                      <a:r>
                        <a:rPr lang="ru-RU" sz="600" dirty="0">
                          <a:solidFill>
                            <a:schemeClr val="tx1"/>
                          </a:solidFill>
                          <a:effectLst/>
                        </a:rPr>
                        <a:t>Представители исполнительной власти; </a:t>
                      </a:r>
                      <a:r>
                        <a:rPr lang="ru-RU" sz="600" dirty="0" err="1">
                          <a:solidFill>
                            <a:schemeClr val="tx1"/>
                          </a:solidFill>
                          <a:effectLst/>
                        </a:rPr>
                        <a:t>природопользовате</a:t>
                      </a:r>
                      <a:r>
                        <a:rPr lang="ru-RU" sz="600" dirty="0">
                          <a:solidFill>
                            <a:schemeClr val="tx1"/>
                          </a:solidFill>
                          <a:effectLst/>
                        </a:rPr>
                        <a:t>-ли, заинтересован-</a:t>
                      </a:r>
                      <a:r>
                        <a:rPr lang="ru-RU" sz="600" dirty="0" err="1">
                          <a:solidFill>
                            <a:schemeClr val="tx1"/>
                          </a:solidFill>
                          <a:effectLst/>
                        </a:rPr>
                        <a:t>ные</a:t>
                      </a:r>
                      <a:r>
                        <a:rPr lang="ru-RU" sz="600" dirty="0">
                          <a:solidFill>
                            <a:schemeClr val="tx1"/>
                          </a:solidFill>
                          <a:effectLst/>
                        </a:rPr>
                        <a:t> в повышении качества территориального управления</a:t>
                      </a:r>
                      <a:endParaRPr lang="ru-RU" sz="600" dirty="0">
                        <a:solidFill>
                          <a:schemeClr val="tx1"/>
                        </a:solidFill>
                        <a:effectLst/>
                        <a:latin typeface="Calibri"/>
                        <a:ea typeface="Calibri"/>
                        <a:cs typeface="Times New Roman"/>
                      </a:endParaRPr>
                    </a:p>
                  </a:txBody>
                  <a:tcPr marL="22720" marR="22720" marT="0" marB="0" anchor="ctr"/>
                </a:tc>
                <a:tc>
                  <a:txBody>
                    <a:bodyPr/>
                    <a:lstStyle/>
                    <a:p>
                      <a:pPr>
                        <a:lnSpc>
                          <a:spcPct val="115000"/>
                        </a:lnSpc>
                        <a:spcAft>
                          <a:spcPts val="0"/>
                        </a:spcAft>
                      </a:pPr>
                      <a:r>
                        <a:rPr lang="ru-RU" sz="600" dirty="0">
                          <a:solidFill>
                            <a:schemeClr val="tx1"/>
                          </a:solidFill>
                          <a:effectLst/>
                        </a:rPr>
                        <a:t>Управленцы консервативной ориентации, центристские политические движения </a:t>
                      </a:r>
                      <a:endParaRPr lang="ru-RU" sz="600" dirty="0">
                        <a:solidFill>
                          <a:schemeClr val="tx1"/>
                        </a:solidFill>
                        <a:effectLst/>
                        <a:latin typeface="Calibri"/>
                        <a:ea typeface="Calibri"/>
                        <a:cs typeface="Times New Roman"/>
                      </a:endParaRPr>
                    </a:p>
                  </a:txBody>
                  <a:tcPr marL="22720" marR="22720" marT="0"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268222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08720"/>
            <a:ext cx="8229600" cy="782960"/>
          </a:xfrm>
        </p:spPr>
        <p:txBody>
          <a:bodyPr/>
          <a:lstStyle/>
          <a:p>
            <a:r>
              <a:rPr lang="ru-RU" sz="2400" b="1" dirty="0">
                <a:latin typeface="Arial" panose="020B0604020202020204" pitchFamily="34" charset="0"/>
                <a:cs typeface="Arial" panose="020B0604020202020204" pitchFamily="34" charset="0"/>
              </a:rPr>
              <a:t>7. «Город для женщин и детей» – новый подход к планированию развития городских территорий</a:t>
            </a:r>
          </a:p>
        </p:txBody>
      </p:sp>
      <p:sp>
        <p:nvSpPr>
          <p:cNvPr id="4" name="Номер слайда 3"/>
          <p:cNvSpPr>
            <a:spLocks noGrp="1"/>
          </p:cNvSpPr>
          <p:nvPr>
            <p:ph type="sldNum" sz="quarter" idx="12"/>
          </p:nvPr>
        </p:nvSpPr>
        <p:spPr/>
        <p:txBody>
          <a:bodyPr/>
          <a:lstStyle/>
          <a:p>
            <a:pPr>
              <a:defRPr/>
            </a:pPr>
            <a:fld id="{3D87BCC6-FDE2-4C92-9BEF-1AEA66466CC6}" type="slidenum">
              <a:rPr lang="ru-RU" smtClean="0"/>
              <a:pPr>
                <a:defRPr/>
              </a:pPr>
              <a:t>29</a:t>
            </a:fld>
            <a:endParaRPr lang="ru-RU"/>
          </a:p>
        </p:txBody>
      </p:sp>
      <p:pic>
        <p:nvPicPr>
          <p:cNvPr id="10242"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9460" y="1772816"/>
            <a:ext cx="3698563"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64088" y="1844824"/>
            <a:ext cx="3037403" cy="2027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372824" y="4113997"/>
            <a:ext cx="3037403" cy="2024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827584" y="5877272"/>
            <a:ext cx="4158208" cy="430887"/>
          </a:xfrm>
          <a:prstGeom prst="rect">
            <a:avLst/>
          </a:prstGeom>
          <a:solidFill>
            <a:schemeClr val="bg2">
              <a:lumMod val="90000"/>
            </a:schemeClr>
          </a:solidFill>
        </p:spPr>
        <p:txBody>
          <a:bodyPr wrap="square">
            <a:spAutoFit/>
          </a:bodyPr>
          <a:lstStyle/>
          <a:p>
            <a:pPr algn="ctr"/>
            <a:r>
              <a:rPr lang="ru-RU" sz="1100" b="1" dirty="0"/>
              <a:t>Данилов. Типология среды. Детские игровые площадки. Современная ситуация. Схема 1:20000. 1996 г.</a:t>
            </a:r>
          </a:p>
        </p:txBody>
      </p:sp>
    </p:spTree>
    <p:extLst>
      <p:ext uri="{BB962C8B-B14F-4D97-AF65-F5344CB8AC3E}">
        <p14:creationId xmlns:p14="http://schemas.microsoft.com/office/powerpoint/2010/main" val="4042005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6" descr="DSC_7705family"/>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72000" y="1412776"/>
            <a:ext cx="4248472" cy="1675745"/>
          </a:xfrm>
          <a:prstGeom prst="rect">
            <a:avLst/>
          </a:prstGeom>
          <a:noFill/>
          <a:ln w="9525">
            <a:noFill/>
            <a:miter lim="800000"/>
            <a:headEnd/>
            <a:tailEnd/>
          </a:ln>
        </p:spPr>
      </p:pic>
      <p:sp>
        <p:nvSpPr>
          <p:cNvPr id="8195" name="Text Box 1"/>
          <p:cNvSpPr txBox="1">
            <a:spLocks noChangeArrowheads="1"/>
          </p:cNvSpPr>
          <p:nvPr/>
        </p:nvSpPr>
        <p:spPr bwMode="auto">
          <a:xfrm>
            <a:off x="457200" y="981075"/>
            <a:ext cx="8229600" cy="722313"/>
          </a:xfrm>
          <a:prstGeom prst="rect">
            <a:avLst/>
          </a:prstGeom>
          <a:noFill/>
          <a:ln w="9525">
            <a:noFill/>
            <a:round/>
            <a:headEnd/>
            <a:tailEnd/>
          </a:ln>
        </p:spPr>
        <p:txBody>
          <a:bodyPr lIns="0" rIns="0" bIns="0" anchor="b"/>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sz="3600" b="1">
              <a:solidFill>
                <a:srgbClr val="04617B"/>
              </a:solidFill>
              <a:latin typeface="Calibri" pitchFamily="34"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sz="3600" b="1">
              <a:solidFill>
                <a:srgbClr val="04617B"/>
              </a:solidFill>
              <a:latin typeface="Calibri" pitchFamily="34"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sz="3600" b="1">
              <a:solidFill>
                <a:srgbClr val="04617B"/>
              </a:solidFill>
              <a:latin typeface="Calibri" pitchFamily="34"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sz="3600" b="1">
              <a:solidFill>
                <a:srgbClr val="04617B"/>
              </a:solidFill>
              <a:latin typeface="Calibri" pitchFamily="34"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sz="3600" b="1">
              <a:solidFill>
                <a:srgbClr val="04617B"/>
              </a:solidFill>
              <a:latin typeface="Calibri" pitchFamily="34"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sz="3600" b="1">
              <a:solidFill>
                <a:srgbClr val="04617B"/>
              </a:solidFill>
              <a:latin typeface="Calibri" pitchFamily="34"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sz="3600" b="1">
              <a:solidFill>
                <a:srgbClr val="04617B"/>
              </a:solidFill>
              <a:latin typeface="Calibri" pitchFamily="34"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sz="3600" b="1">
              <a:solidFill>
                <a:srgbClr val="04617B"/>
              </a:solidFill>
              <a:latin typeface="Calibri" pitchFamily="34" charset="0"/>
            </a:endParaRPr>
          </a:p>
        </p:txBody>
      </p:sp>
      <p:sp>
        <p:nvSpPr>
          <p:cNvPr id="8196" name="Text Box 3"/>
          <p:cNvSpPr txBox="1">
            <a:spLocks noChangeArrowheads="1"/>
          </p:cNvSpPr>
          <p:nvPr/>
        </p:nvSpPr>
        <p:spPr bwMode="auto">
          <a:xfrm>
            <a:off x="7924800" y="6356350"/>
            <a:ext cx="762000" cy="365125"/>
          </a:xfrm>
          <a:prstGeom prst="rect">
            <a:avLst/>
          </a:prstGeom>
          <a:noFill/>
          <a:ln w="9525">
            <a:noFill/>
            <a:round/>
            <a:headEnd/>
            <a:tailEnd/>
          </a:ln>
        </p:spPr>
        <p:txBody>
          <a:bodyPr lIns="0" tIns="0" rIns="0" bIns="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0DE46DA8-8E4B-453B-81BF-9E765F650A5B}" type="slidenum">
              <a:rPr lang="ru-RU" sz="1200">
                <a:solidFill>
                  <a:srgbClr val="045C75"/>
                </a:solidFill>
                <a:latin typeface="Constantia" pitchFamily="18"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a:t>
            </a:fld>
            <a:endParaRPr lang="ru-RU" sz="1200">
              <a:solidFill>
                <a:srgbClr val="045C75"/>
              </a:solidFill>
              <a:latin typeface="Constantia" pitchFamily="18" charset="0"/>
            </a:endParaRPr>
          </a:p>
        </p:txBody>
      </p:sp>
      <p:sp>
        <p:nvSpPr>
          <p:cNvPr id="8197" name="Rectangle 5"/>
          <p:cNvSpPr>
            <a:spLocks noChangeArrowheads="1"/>
          </p:cNvSpPr>
          <p:nvPr/>
        </p:nvSpPr>
        <p:spPr bwMode="auto">
          <a:xfrm>
            <a:off x="457200" y="1412776"/>
            <a:ext cx="3610744" cy="1631216"/>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eaLnBrk="0" hangingPunct="0"/>
            <a:r>
              <a:rPr lang="ru-RU" sz="2000" dirty="0">
                <a:latin typeface="Constantia" pitchFamily="18" charset="0"/>
                <a:ea typeface="Times New Roman" pitchFamily="18" charset="0"/>
              </a:rPr>
              <a:t>В июне 2012 года состоялась крупнейшая в истории ООН Всемирная Конференция по устойчивому развитию</a:t>
            </a:r>
          </a:p>
          <a:p>
            <a:pPr eaLnBrk="0" hangingPunct="0"/>
            <a:r>
              <a:rPr lang="ru-RU" sz="2000" dirty="0">
                <a:latin typeface="Constantia" pitchFamily="18" charset="0"/>
                <a:ea typeface="Times New Roman" pitchFamily="18" charset="0"/>
              </a:rPr>
              <a:t>«Рио +20»</a:t>
            </a:r>
          </a:p>
        </p:txBody>
      </p:sp>
      <p:sp>
        <p:nvSpPr>
          <p:cNvPr id="8198" name="Прямоугольник 6"/>
          <p:cNvSpPr>
            <a:spLocks noChangeArrowheads="1"/>
          </p:cNvSpPr>
          <p:nvPr/>
        </p:nvSpPr>
        <p:spPr bwMode="auto">
          <a:xfrm>
            <a:off x="395288" y="3221186"/>
            <a:ext cx="8425185" cy="3232150"/>
          </a:xfrm>
          <a:prstGeom prst="rect">
            <a:avLst/>
          </a:prstGeom>
          <a:noFill/>
          <a:ln w="9525">
            <a:noFill/>
            <a:miter lim="800000"/>
            <a:headEnd/>
            <a:tailEnd/>
          </a:ln>
        </p:spPr>
        <p:txBody>
          <a:bodyPr wrap="square">
            <a:spAutoFit/>
          </a:bodyPr>
          <a:lstStyle/>
          <a:p>
            <a:pPr eaLnBrk="0" hangingPunct="0"/>
            <a:r>
              <a:rPr lang="ru-RU" sz="1700" b="1" dirty="0">
                <a:latin typeface="Constantia" pitchFamily="18" charset="0"/>
                <a:cs typeface="Times New Roman" pitchFamily="18" charset="0"/>
              </a:rPr>
              <a:t>Итоговый документ конференции «Будущее, которого мы хотим»:</a:t>
            </a:r>
          </a:p>
          <a:p>
            <a:pPr eaLnBrk="0" hangingPunct="0"/>
            <a:r>
              <a:rPr lang="ru-RU" sz="1700" dirty="0">
                <a:latin typeface="Constantia" pitchFamily="18" charset="0"/>
                <a:cs typeface="Times New Roman" pitchFamily="18" charset="0"/>
              </a:rPr>
              <a:t>«…п.1 Международное сообщество подтвердило приверженность курсу на устойчивое развитие и на обеспечение построения экономически, социально и экологически устойчивого будущего для нашей планеты и для нынешнего и будущих поколений.</a:t>
            </a:r>
          </a:p>
          <a:p>
            <a:pPr eaLnBrk="0" hangingPunct="0"/>
            <a:r>
              <a:rPr lang="ru-RU" sz="1700" dirty="0">
                <a:latin typeface="Constantia" pitchFamily="18" charset="0"/>
                <a:cs typeface="Times New Roman" pitchFamily="18" charset="0"/>
              </a:rPr>
              <a:t>…п.6 Центральное место в усилиях по обеспечению устойчивого развития должна занимать </a:t>
            </a:r>
            <a:r>
              <a:rPr lang="ru-RU" sz="1700" b="1" dirty="0">
                <a:latin typeface="Constantia" pitchFamily="18" charset="0"/>
                <a:cs typeface="Times New Roman" pitchFamily="18" charset="0"/>
              </a:rPr>
              <a:t>забота о людях.</a:t>
            </a:r>
          </a:p>
          <a:p>
            <a:pPr eaLnBrk="0" hangingPunct="0"/>
            <a:r>
              <a:rPr lang="ru-RU" sz="1700" dirty="0">
                <a:latin typeface="Constantia" pitchFamily="18" charset="0"/>
                <a:cs typeface="Times New Roman" pitchFamily="18" charset="0"/>
              </a:rPr>
              <a:t>… п.56 «Зеленая» экономика должна содействовать ликвидации нищеты, а также поступательному экономическому росту, способствуя социальной интеграции, </a:t>
            </a:r>
            <a:r>
              <a:rPr lang="ru-RU" sz="1700" b="1" dirty="0">
                <a:latin typeface="Constantia" pitchFamily="18" charset="0"/>
                <a:cs typeface="Times New Roman" pitchFamily="18" charset="0"/>
              </a:rPr>
              <a:t>улучшению благосостояния человека </a:t>
            </a:r>
            <a:r>
              <a:rPr lang="ru-RU" sz="1700" dirty="0">
                <a:latin typeface="Constantia" pitchFamily="18" charset="0"/>
                <a:cs typeface="Times New Roman" pitchFamily="18" charset="0"/>
              </a:rPr>
              <a:t>и созданию возможностей для занятости и достойной работы для всех, и при этом обеспечивать нормальное функционирование экосистем планеты».</a:t>
            </a:r>
            <a:endParaRPr lang="ru-RU" sz="1700" dirty="0">
              <a:latin typeface="Constantia" pitchFamily="18" charset="0"/>
            </a:endParaRPr>
          </a:p>
        </p:txBody>
      </p:sp>
      <p:sp>
        <p:nvSpPr>
          <p:cNvPr id="7" name="Номер слайда 6"/>
          <p:cNvSpPr>
            <a:spLocks noGrp="1"/>
          </p:cNvSpPr>
          <p:nvPr>
            <p:ph type="sldNum" sz="quarter" idx="12"/>
          </p:nvPr>
        </p:nvSpPr>
        <p:spPr/>
        <p:txBody>
          <a:bodyPr/>
          <a:lstStyle/>
          <a:p>
            <a:pPr>
              <a:defRPr/>
            </a:pPr>
            <a:fld id="{3CCCBB30-DAF2-46A8-82BB-9968A0D2705C}" type="slidenum">
              <a:rPr lang="ru-RU"/>
              <a:pPr>
                <a:defRPr/>
              </a:pPr>
              <a:t>3</a:t>
            </a:fld>
            <a:endParaRPr lang="ru-RU"/>
          </a:p>
        </p:txBody>
      </p:sp>
      <p:sp>
        <p:nvSpPr>
          <p:cNvPr id="8200" name="Прямоугольник 8"/>
          <p:cNvSpPr>
            <a:spLocks noChangeArrowheads="1"/>
          </p:cNvSpPr>
          <p:nvPr/>
        </p:nvSpPr>
        <p:spPr bwMode="auto">
          <a:xfrm>
            <a:off x="395288" y="879103"/>
            <a:ext cx="7705104" cy="461665"/>
          </a:xfrm>
          <a:prstGeom prst="rect">
            <a:avLst/>
          </a:prstGeom>
          <a:noFill/>
          <a:ln w="9525">
            <a:noFill/>
            <a:miter lim="800000"/>
            <a:headEnd/>
            <a:tailEnd/>
          </a:ln>
        </p:spPr>
        <p:txBody>
          <a:bodyPr wrap="square">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400" b="1" dirty="0">
                <a:solidFill>
                  <a:srgbClr val="04617B"/>
                </a:solidFill>
                <a:latin typeface="Arial" panose="020B0604020202020204" pitchFamily="34" charset="0"/>
                <a:cs typeface="Arial" panose="020B0604020202020204" pitchFamily="34" charset="0"/>
              </a:rPr>
              <a:t>Новые взгляды на развитие</a:t>
            </a:r>
            <a:endParaRPr lang="ru-RU" b="1" dirty="0">
              <a:solidFill>
                <a:srgbClr val="04617B"/>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08720"/>
            <a:ext cx="8229600" cy="1008112"/>
          </a:xfrm>
        </p:spPr>
        <p:txBody>
          <a:bodyPr/>
          <a:lstStyle/>
          <a:p>
            <a:r>
              <a:rPr lang="ru-RU" sz="2200" b="1" dirty="0">
                <a:latin typeface="Arial" panose="020B0604020202020204" pitchFamily="34" charset="0"/>
                <a:cs typeface="Arial" panose="020B0604020202020204" pitchFamily="34" charset="0"/>
              </a:rPr>
              <a:t>8. Природный бюджет как инновационный механизм рационального природопользования и устойчивого развития</a:t>
            </a:r>
          </a:p>
        </p:txBody>
      </p:sp>
      <p:sp>
        <p:nvSpPr>
          <p:cNvPr id="4" name="Номер слайда 3"/>
          <p:cNvSpPr>
            <a:spLocks noGrp="1"/>
          </p:cNvSpPr>
          <p:nvPr>
            <p:ph type="sldNum" sz="quarter" idx="12"/>
          </p:nvPr>
        </p:nvSpPr>
        <p:spPr/>
        <p:txBody>
          <a:bodyPr/>
          <a:lstStyle/>
          <a:p>
            <a:pPr>
              <a:defRPr/>
            </a:pPr>
            <a:fld id="{3D87BCC6-FDE2-4C92-9BEF-1AEA66466CC6}" type="slidenum">
              <a:rPr lang="ru-RU" smtClean="0"/>
              <a:pPr>
                <a:defRPr/>
              </a:pPr>
              <a:t>30</a:t>
            </a:fld>
            <a:endParaRPr lang="ru-RU"/>
          </a:p>
        </p:txBody>
      </p:sp>
      <p:pic>
        <p:nvPicPr>
          <p:cNvPr id="1126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1520" y="1916832"/>
            <a:ext cx="4608512" cy="2978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320525" y="2996952"/>
            <a:ext cx="4571955" cy="3290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683568" y="5240233"/>
            <a:ext cx="3888432" cy="276999"/>
          </a:xfrm>
          <a:prstGeom prst="rect">
            <a:avLst/>
          </a:prstGeom>
          <a:solidFill>
            <a:schemeClr val="bg2">
              <a:lumMod val="90000"/>
            </a:schemeClr>
          </a:solidFill>
        </p:spPr>
        <p:txBody>
          <a:bodyPr wrap="square">
            <a:spAutoFit/>
          </a:bodyPr>
          <a:lstStyle/>
          <a:p>
            <a:r>
              <a:rPr lang="ru-RU" sz="1200" b="1" dirty="0"/>
              <a:t>Цикл природного (экологического) бюджета</a:t>
            </a:r>
          </a:p>
        </p:txBody>
      </p:sp>
      <p:sp>
        <p:nvSpPr>
          <p:cNvPr id="7" name="Прямоугольник 6"/>
          <p:cNvSpPr/>
          <p:nvPr/>
        </p:nvSpPr>
        <p:spPr>
          <a:xfrm>
            <a:off x="5004048" y="2420888"/>
            <a:ext cx="3600400" cy="276999"/>
          </a:xfrm>
          <a:prstGeom prst="rect">
            <a:avLst/>
          </a:prstGeom>
          <a:solidFill>
            <a:schemeClr val="accent3">
              <a:lumMod val="20000"/>
              <a:lumOff val="80000"/>
            </a:schemeClr>
          </a:solidFill>
        </p:spPr>
        <p:txBody>
          <a:bodyPr wrap="square">
            <a:spAutoFit/>
          </a:bodyPr>
          <a:lstStyle/>
          <a:p>
            <a:r>
              <a:rPr lang="ru-RU" sz="1200" b="1" dirty="0"/>
              <a:t>Цикл природного бюджета г. Междуреченска</a:t>
            </a:r>
          </a:p>
        </p:txBody>
      </p:sp>
    </p:spTree>
    <p:extLst>
      <p:ext uri="{BB962C8B-B14F-4D97-AF65-F5344CB8AC3E}">
        <p14:creationId xmlns:p14="http://schemas.microsoft.com/office/powerpoint/2010/main" val="14552848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36712"/>
            <a:ext cx="8229600" cy="867122"/>
          </a:xfrm>
        </p:spPr>
        <p:txBody>
          <a:bodyPr/>
          <a:lstStyle/>
          <a:p>
            <a:r>
              <a:rPr lang="ru-RU" sz="2400" b="1" dirty="0">
                <a:latin typeface="Arial" panose="020B0604020202020204" pitchFamily="34" charset="0"/>
                <a:cs typeface="Arial" panose="020B0604020202020204" pitchFamily="34" charset="0"/>
              </a:rPr>
              <a:t>9. Учет поведенческих предпочтений жителей при организации водоснабжения сельских поселений</a:t>
            </a:r>
          </a:p>
        </p:txBody>
      </p:sp>
      <p:sp>
        <p:nvSpPr>
          <p:cNvPr id="4" name="Номер слайда 3"/>
          <p:cNvSpPr>
            <a:spLocks noGrp="1"/>
          </p:cNvSpPr>
          <p:nvPr>
            <p:ph type="sldNum" sz="quarter" idx="12"/>
          </p:nvPr>
        </p:nvSpPr>
        <p:spPr/>
        <p:txBody>
          <a:bodyPr/>
          <a:lstStyle/>
          <a:p>
            <a:pPr>
              <a:defRPr/>
            </a:pPr>
            <a:fld id="{3D87BCC6-FDE2-4C92-9BEF-1AEA66466CC6}" type="slidenum">
              <a:rPr lang="ru-RU" smtClean="0"/>
              <a:pPr>
                <a:defRPr/>
              </a:pPr>
              <a:t>31</a:t>
            </a:fld>
            <a:endParaRPr lang="ru-RU"/>
          </a:p>
        </p:txBody>
      </p:sp>
      <p:graphicFrame>
        <p:nvGraphicFramePr>
          <p:cNvPr id="6" name="Таблица 5"/>
          <p:cNvGraphicFramePr>
            <a:graphicFrameLocks noGrp="1"/>
          </p:cNvGraphicFramePr>
          <p:nvPr>
            <p:extLst>
              <p:ext uri="{D42A27DB-BD31-4B8C-83A1-F6EECF244321}">
                <p14:modId xmlns:p14="http://schemas.microsoft.com/office/powerpoint/2010/main" val="404393113"/>
              </p:ext>
            </p:extLst>
          </p:nvPr>
        </p:nvGraphicFramePr>
        <p:xfrm>
          <a:off x="467544" y="2319104"/>
          <a:ext cx="8136903" cy="4206240"/>
        </p:xfrm>
        <a:graphic>
          <a:graphicData uri="http://schemas.openxmlformats.org/drawingml/2006/table">
            <a:tbl>
              <a:tblPr>
                <a:tableStyleId>{8A107856-5554-42FB-B03E-39F5DBC370BA}</a:tableStyleId>
              </a:tblPr>
              <a:tblGrid>
                <a:gridCol w="1296144">
                  <a:extLst>
                    <a:ext uri="{9D8B030D-6E8A-4147-A177-3AD203B41FA5}">
                      <a16:colId xmlns:a16="http://schemas.microsoft.com/office/drawing/2014/main" val="20000"/>
                    </a:ext>
                  </a:extLst>
                </a:gridCol>
                <a:gridCol w="3168352">
                  <a:extLst>
                    <a:ext uri="{9D8B030D-6E8A-4147-A177-3AD203B41FA5}">
                      <a16:colId xmlns:a16="http://schemas.microsoft.com/office/drawing/2014/main" val="20001"/>
                    </a:ext>
                  </a:extLst>
                </a:gridCol>
                <a:gridCol w="3672407">
                  <a:extLst>
                    <a:ext uri="{9D8B030D-6E8A-4147-A177-3AD203B41FA5}">
                      <a16:colId xmlns:a16="http://schemas.microsoft.com/office/drawing/2014/main" val="20002"/>
                    </a:ext>
                  </a:extLst>
                </a:gridCol>
              </a:tblGrid>
              <a:tr h="236597">
                <a:tc>
                  <a:txBody>
                    <a:bodyPr/>
                    <a:lstStyle/>
                    <a:p>
                      <a:pPr algn="ctr">
                        <a:lnSpc>
                          <a:spcPct val="115000"/>
                        </a:lnSpc>
                        <a:spcAft>
                          <a:spcPts val="0"/>
                        </a:spcAft>
                        <a:tabLst>
                          <a:tab pos="5486400" algn="r"/>
                        </a:tabLst>
                      </a:pPr>
                      <a:r>
                        <a:rPr lang="ru-RU" sz="800" b="1" spc="-10" dirty="0">
                          <a:effectLst/>
                        </a:rPr>
                        <a:t>Вид источника</a:t>
                      </a:r>
                      <a:endParaRPr lang="ru-RU" sz="800" b="1" dirty="0">
                        <a:effectLst/>
                        <a:latin typeface="Calibri"/>
                        <a:ea typeface="Calibri"/>
                        <a:cs typeface="Times New Roman"/>
                      </a:endParaRPr>
                    </a:p>
                  </a:txBody>
                  <a:tcPr marL="29211" marR="29211" marT="0" marB="0" anchor="ctr"/>
                </a:tc>
                <a:tc>
                  <a:txBody>
                    <a:bodyPr/>
                    <a:lstStyle/>
                    <a:p>
                      <a:pPr algn="ctr">
                        <a:lnSpc>
                          <a:spcPct val="115000"/>
                        </a:lnSpc>
                        <a:spcAft>
                          <a:spcPts val="0"/>
                        </a:spcAft>
                        <a:tabLst>
                          <a:tab pos="5486400" algn="r"/>
                        </a:tabLst>
                      </a:pPr>
                      <a:r>
                        <a:rPr lang="ru-RU" sz="800" b="1" spc="-10" dirty="0">
                          <a:effectLst/>
                        </a:rPr>
                        <a:t>Наличие и характер использования в 1996 г.</a:t>
                      </a:r>
                      <a:endParaRPr lang="ru-RU" sz="800" b="1" dirty="0">
                        <a:effectLst/>
                        <a:latin typeface="Calibri"/>
                        <a:ea typeface="Calibri"/>
                        <a:cs typeface="Times New Roman"/>
                      </a:endParaRPr>
                    </a:p>
                  </a:txBody>
                  <a:tcPr marL="29211" marR="29211" marT="0" marB="0" anchor="ctr"/>
                </a:tc>
                <a:tc>
                  <a:txBody>
                    <a:bodyPr/>
                    <a:lstStyle/>
                    <a:p>
                      <a:pPr algn="ctr">
                        <a:lnSpc>
                          <a:spcPct val="115000"/>
                        </a:lnSpc>
                        <a:spcAft>
                          <a:spcPts val="0"/>
                        </a:spcAft>
                        <a:tabLst>
                          <a:tab pos="5486400" algn="r"/>
                        </a:tabLst>
                      </a:pPr>
                      <a:r>
                        <a:rPr lang="ru-RU" sz="800" b="1" spc="-10" dirty="0">
                          <a:effectLst/>
                        </a:rPr>
                        <a:t>Изменения за период с</a:t>
                      </a:r>
                      <a:endParaRPr lang="ru-RU" sz="800" b="1" dirty="0">
                        <a:effectLst/>
                      </a:endParaRPr>
                    </a:p>
                    <a:p>
                      <a:pPr algn="ctr">
                        <a:lnSpc>
                          <a:spcPct val="115000"/>
                        </a:lnSpc>
                        <a:spcAft>
                          <a:spcPts val="0"/>
                        </a:spcAft>
                        <a:tabLst>
                          <a:tab pos="5486400" algn="r"/>
                        </a:tabLst>
                      </a:pPr>
                      <a:r>
                        <a:rPr lang="ru-RU" sz="800" b="1" spc="-10" dirty="0">
                          <a:effectLst/>
                        </a:rPr>
                        <a:t>1976 г. по 1996 г.</a:t>
                      </a:r>
                      <a:endParaRPr lang="ru-RU" sz="800" b="1" dirty="0">
                        <a:effectLst/>
                        <a:latin typeface="Calibri"/>
                        <a:ea typeface="Calibri"/>
                        <a:cs typeface="Times New Roman"/>
                      </a:endParaRPr>
                    </a:p>
                  </a:txBody>
                  <a:tcPr marL="29211" marR="29211" marT="0" marB="0" anchor="ctr"/>
                </a:tc>
                <a:extLst>
                  <a:ext uri="{0D108BD9-81ED-4DB2-BD59-A6C34878D82A}">
                    <a16:rowId xmlns:a16="http://schemas.microsoft.com/office/drawing/2014/main" val="10000"/>
                  </a:ext>
                </a:extLst>
              </a:tr>
              <a:tr h="845909">
                <a:tc>
                  <a:txBody>
                    <a:bodyPr/>
                    <a:lstStyle/>
                    <a:p>
                      <a:pPr algn="ctr">
                        <a:lnSpc>
                          <a:spcPct val="115000"/>
                        </a:lnSpc>
                        <a:spcAft>
                          <a:spcPts val="0"/>
                        </a:spcAft>
                        <a:tabLst>
                          <a:tab pos="5486400" algn="r"/>
                        </a:tabLst>
                      </a:pPr>
                      <a:r>
                        <a:rPr lang="ru-RU" sz="800" b="1" spc="-10" dirty="0">
                          <a:effectLst/>
                        </a:rPr>
                        <a:t>Колодцы</a:t>
                      </a:r>
                      <a:endParaRPr lang="ru-RU" sz="800" b="1" dirty="0">
                        <a:effectLst/>
                        <a:latin typeface="Calibri"/>
                        <a:ea typeface="Calibri"/>
                        <a:cs typeface="Times New Roman"/>
                      </a:endParaRPr>
                    </a:p>
                  </a:txBody>
                  <a:tcPr marL="29211" marR="29211" marT="0" marB="0" anchor="ctr"/>
                </a:tc>
                <a:tc>
                  <a:txBody>
                    <a:bodyPr/>
                    <a:lstStyle/>
                    <a:p>
                      <a:pPr>
                        <a:lnSpc>
                          <a:spcPct val="115000"/>
                        </a:lnSpc>
                        <a:spcAft>
                          <a:spcPts val="0"/>
                        </a:spcAft>
                        <a:tabLst>
                          <a:tab pos="5486400" algn="r"/>
                        </a:tabLst>
                      </a:pPr>
                      <a:r>
                        <a:rPr lang="ru-RU" sz="800" spc="-10" dirty="0">
                          <a:effectLst/>
                        </a:rPr>
                        <a:t>Наиболее широко используемые источники воды. Из имеющихся в наличии 51 колодца в общественном пользовании находятся 57%, из них только 55% эксплуатируются. Остальные колодцы – в индивидуальном пользовании, из них эксплуатируются 96%. </a:t>
                      </a:r>
                      <a:endParaRPr lang="ru-RU" sz="800" dirty="0">
                        <a:effectLst/>
                        <a:latin typeface="Calibri"/>
                        <a:ea typeface="Calibri"/>
                        <a:cs typeface="Times New Roman"/>
                      </a:endParaRPr>
                    </a:p>
                  </a:txBody>
                  <a:tcPr marL="29211" marR="29211" marT="0" marB="0"/>
                </a:tc>
                <a:tc>
                  <a:txBody>
                    <a:bodyPr/>
                    <a:lstStyle/>
                    <a:p>
                      <a:pPr>
                        <a:lnSpc>
                          <a:spcPct val="115000"/>
                        </a:lnSpc>
                        <a:spcAft>
                          <a:spcPts val="0"/>
                        </a:spcAft>
                        <a:tabLst>
                          <a:tab pos="5486400" algn="r"/>
                        </a:tabLst>
                      </a:pPr>
                      <a:r>
                        <a:rPr lang="ru-RU" sz="800" spc="-10" dirty="0">
                          <a:effectLst/>
                        </a:rPr>
                        <a:t>Общее число колодцев практически не изменилось (увеличилось на 2%). В то же время, число колодцев в общественном пользовании уменьшилось на 33% и часть из них перестала эксплуатироваться. Число колодцев в индивидуальном пользовании увеличилось в 7,5 раз. Значительно изменился качественный состав колодцев. Если старые колодцы имеют, как  правило, глубину более 10 м и выходят на подземные водоносные горизонты, то колодцы, сооружаемые в настоящее время, редко бывают глубже 3-4 м и могут обеспечить только сбор верховодки.</a:t>
                      </a:r>
                      <a:endParaRPr lang="ru-RU" sz="800" dirty="0">
                        <a:effectLst/>
                        <a:latin typeface="Calibri"/>
                        <a:ea typeface="Calibri"/>
                        <a:cs typeface="Times New Roman"/>
                      </a:endParaRPr>
                    </a:p>
                  </a:txBody>
                  <a:tcPr marL="29211" marR="29211" marT="0" marB="0"/>
                </a:tc>
                <a:extLst>
                  <a:ext uri="{0D108BD9-81ED-4DB2-BD59-A6C34878D82A}">
                    <a16:rowId xmlns:a16="http://schemas.microsoft.com/office/drawing/2014/main" val="10001"/>
                  </a:ext>
                </a:extLst>
              </a:tr>
              <a:tr h="480322">
                <a:tc>
                  <a:txBody>
                    <a:bodyPr/>
                    <a:lstStyle/>
                    <a:p>
                      <a:pPr algn="ctr">
                        <a:lnSpc>
                          <a:spcPct val="115000"/>
                        </a:lnSpc>
                        <a:spcAft>
                          <a:spcPts val="0"/>
                        </a:spcAft>
                        <a:tabLst>
                          <a:tab pos="5486400" algn="r"/>
                        </a:tabLst>
                      </a:pPr>
                      <a:r>
                        <a:rPr lang="ru-RU" sz="800" b="1" spc="-10" dirty="0">
                          <a:effectLst/>
                        </a:rPr>
                        <a:t>Артезианские скважины </a:t>
                      </a:r>
                      <a:endParaRPr lang="ru-RU" sz="800" b="1" dirty="0">
                        <a:effectLst/>
                        <a:latin typeface="Calibri"/>
                        <a:ea typeface="Calibri"/>
                        <a:cs typeface="Times New Roman"/>
                      </a:endParaRPr>
                    </a:p>
                  </a:txBody>
                  <a:tcPr marL="29211" marR="29211" marT="0" marB="0" anchor="ctr"/>
                </a:tc>
                <a:tc>
                  <a:txBody>
                    <a:bodyPr/>
                    <a:lstStyle/>
                    <a:p>
                      <a:pPr>
                        <a:lnSpc>
                          <a:spcPct val="115000"/>
                        </a:lnSpc>
                        <a:spcAft>
                          <a:spcPts val="0"/>
                        </a:spcAft>
                        <a:tabLst>
                          <a:tab pos="5486400" algn="r"/>
                        </a:tabLst>
                      </a:pPr>
                      <a:r>
                        <a:rPr lang="ru-RU" sz="800" spc="-10" dirty="0">
                          <a:effectLst/>
                        </a:rPr>
                        <a:t>Имеется 5 штук, все в общественном пользовании, 80% не эксплуатируется. Вода имеет плохие вкусовые качества, повышено содержание железа. Эксплуатируются за счет муниципальных дотаций.</a:t>
                      </a:r>
                      <a:endParaRPr lang="ru-RU" sz="800" dirty="0">
                        <a:effectLst/>
                        <a:latin typeface="Calibri"/>
                        <a:ea typeface="Calibri"/>
                        <a:cs typeface="Times New Roman"/>
                      </a:endParaRPr>
                    </a:p>
                  </a:txBody>
                  <a:tcPr marL="29211" marR="29211" marT="0" marB="0"/>
                </a:tc>
                <a:tc>
                  <a:txBody>
                    <a:bodyPr/>
                    <a:lstStyle/>
                    <a:p>
                      <a:pPr>
                        <a:lnSpc>
                          <a:spcPct val="115000"/>
                        </a:lnSpc>
                        <a:spcAft>
                          <a:spcPts val="0"/>
                        </a:spcAft>
                        <a:tabLst>
                          <a:tab pos="5486400" algn="r"/>
                        </a:tabLst>
                      </a:pPr>
                      <a:r>
                        <a:rPr lang="ru-RU" sz="800" spc="-10" dirty="0">
                          <a:effectLst/>
                        </a:rPr>
                        <a:t>За 20 лет была построена только 1 артезианская скважина. В 1976 г. все имевшиеся 4 скважины эксплуатировались.</a:t>
                      </a:r>
                      <a:endParaRPr lang="ru-RU" sz="800" dirty="0">
                        <a:effectLst/>
                        <a:latin typeface="Calibri"/>
                        <a:ea typeface="Calibri"/>
                        <a:cs typeface="Times New Roman"/>
                      </a:endParaRPr>
                    </a:p>
                  </a:txBody>
                  <a:tcPr marL="29211" marR="29211" marT="0" marB="0"/>
                </a:tc>
                <a:extLst>
                  <a:ext uri="{0D108BD9-81ED-4DB2-BD59-A6C34878D82A}">
                    <a16:rowId xmlns:a16="http://schemas.microsoft.com/office/drawing/2014/main" val="10002"/>
                  </a:ext>
                </a:extLst>
              </a:tr>
              <a:tr h="236597">
                <a:tc>
                  <a:txBody>
                    <a:bodyPr/>
                    <a:lstStyle/>
                    <a:p>
                      <a:pPr algn="ctr">
                        <a:lnSpc>
                          <a:spcPct val="115000"/>
                        </a:lnSpc>
                        <a:spcAft>
                          <a:spcPts val="0"/>
                        </a:spcAft>
                        <a:tabLst>
                          <a:tab pos="5486400" algn="r"/>
                        </a:tabLst>
                      </a:pPr>
                      <a:r>
                        <a:rPr lang="ru-RU" sz="800" b="1" spc="-10" dirty="0">
                          <a:effectLst/>
                        </a:rPr>
                        <a:t>Скважины не глубокие (до 15 м)</a:t>
                      </a:r>
                      <a:endParaRPr lang="ru-RU" sz="800" b="1" dirty="0">
                        <a:effectLst/>
                        <a:latin typeface="Calibri"/>
                        <a:ea typeface="Calibri"/>
                        <a:cs typeface="Times New Roman"/>
                      </a:endParaRPr>
                    </a:p>
                  </a:txBody>
                  <a:tcPr marL="29211" marR="29211" marT="0" marB="0" anchor="ctr"/>
                </a:tc>
                <a:tc>
                  <a:txBody>
                    <a:bodyPr/>
                    <a:lstStyle/>
                    <a:p>
                      <a:pPr>
                        <a:lnSpc>
                          <a:spcPct val="115000"/>
                        </a:lnSpc>
                        <a:spcAft>
                          <a:spcPts val="0"/>
                        </a:spcAft>
                        <a:tabLst>
                          <a:tab pos="5486400" algn="r"/>
                        </a:tabLst>
                      </a:pPr>
                      <a:r>
                        <a:rPr lang="ru-RU" sz="800" spc="-10" dirty="0">
                          <a:effectLst/>
                        </a:rPr>
                        <a:t>Имеется 6 скважин в индивидуальном пользовании и все эксплуатируются. По вкусовым качествам вода близка к колодезной.</a:t>
                      </a:r>
                      <a:endParaRPr lang="ru-RU" sz="800" dirty="0">
                        <a:effectLst/>
                        <a:latin typeface="Calibri"/>
                        <a:ea typeface="Calibri"/>
                        <a:cs typeface="Times New Roman"/>
                      </a:endParaRPr>
                    </a:p>
                  </a:txBody>
                  <a:tcPr marL="29211" marR="29211" marT="0" marB="0"/>
                </a:tc>
                <a:tc>
                  <a:txBody>
                    <a:bodyPr/>
                    <a:lstStyle/>
                    <a:p>
                      <a:pPr>
                        <a:lnSpc>
                          <a:spcPct val="115000"/>
                        </a:lnSpc>
                        <a:spcAft>
                          <a:spcPts val="0"/>
                        </a:spcAft>
                        <a:tabLst>
                          <a:tab pos="5486400" algn="r"/>
                        </a:tabLst>
                      </a:pPr>
                      <a:r>
                        <a:rPr lang="ru-RU" sz="800" spc="-10" dirty="0">
                          <a:effectLst/>
                        </a:rPr>
                        <a:t>Все скважины пробурены в последнее десятилетие.</a:t>
                      </a:r>
                      <a:endParaRPr lang="ru-RU" sz="800" dirty="0">
                        <a:effectLst/>
                        <a:latin typeface="Calibri"/>
                        <a:ea typeface="Calibri"/>
                        <a:cs typeface="Times New Roman"/>
                      </a:endParaRPr>
                    </a:p>
                  </a:txBody>
                  <a:tcPr marL="29211" marR="29211" marT="0" marB="0"/>
                </a:tc>
                <a:extLst>
                  <a:ext uri="{0D108BD9-81ED-4DB2-BD59-A6C34878D82A}">
                    <a16:rowId xmlns:a16="http://schemas.microsoft.com/office/drawing/2014/main" val="10003"/>
                  </a:ext>
                </a:extLst>
              </a:tr>
              <a:tr h="480322">
                <a:tc>
                  <a:txBody>
                    <a:bodyPr/>
                    <a:lstStyle/>
                    <a:p>
                      <a:pPr algn="ctr">
                        <a:lnSpc>
                          <a:spcPct val="115000"/>
                        </a:lnSpc>
                        <a:spcAft>
                          <a:spcPts val="0"/>
                        </a:spcAft>
                        <a:tabLst>
                          <a:tab pos="5486400" algn="r"/>
                        </a:tabLst>
                      </a:pPr>
                      <a:r>
                        <a:rPr lang="ru-RU" sz="800" b="1" spc="-10" dirty="0">
                          <a:effectLst/>
                        </a:rPr>
                        <a:t>Родники</a:t>
                      </a:r>
                      <a:endParaRPr lang="ru-RU" sz="800" b="1" dirty="0">
                        <a:effectLst/>
                        <a:latin typeface="Calibri"/>
                        <a:ea typeface="Calibri"/>
                        <a:cs typeface="Times New Roman"/>
                      </a:endParaRPr>
                    </a:p>
                  </a:txBody>
                  <a:tcPr marL="29211" marR="29211" marT="0" marB="0" anchor="ctr"/>
                </a:tc>
                <a:tc>
                  <a:txBody>
                    <a:bodyPr/>
                    <a:lstStyle/>
                    <a:p>
                      <a:pPr>
                        <a:lnSpc>
                          <a:spcPct val="115000"/>
                        </a:lnSpc>
                        <a:spcAft>
                          <a:spcPts val="0"/>
                        </a:spcAft>
                        <a:tabLst>
                          <a:tab pos="5486400" algn="r"/>
                        </a:tabLst>
                      </a:pPr>
                      <a:r>
                        <a:rPr lang="ru-RU" sz="800" spc="-10" dirty="0">
                          <a:effectLst/>
                        </a:rPr>
                        <a:t>Известно 6 родников, из них 50% в общественном пользовании, из которых один заброшен. 3 родника находятся в индивидуальном пользовании, все эксплуатируются. Родники в общественном мнении - признанный лидер по качеству воды.</a:t>
                      </a:r>
                      <a:endParaRPr lang="ru-RU" sz="800" dirty="0">
                        <a:effectLst/>
                        <a:latin typeface="Calibri"/>
                        <a:ea typeface="Calibri"/>
                        <a:cs typeface="Times New Roman"/>
                      </a:endParaRPr>
                    </a:p>
                  </a:txBody>
                  <a:tcPr marL="29211" marR="29211" marT="0" marB="0"/>
                </a:tc>
                <a:tc>
                  <a:txBody>
                    <a:bodyPr/>
                    <a:lstStyle/>
                    <a:p>
                      <a:pPr>
                        <a:lnSpc>
                          <a:spcPct val="115000"/>
                        </a:lnSpc>
                        <a:spcAft>
                          <a:spcPts val="0"/>
                        </a:spcAft>
                        <a:tabLst>
                          <a:tab pos="5486400" algn="r"/>
                        </a:tabLst>
                      </a:pPr>
                      <a:r>
                        <a:rPr lang="ru-RU" sz="800" spc="-10" dirty="0">
                          <a:effectLst/>
                        </a:rPr>
                        <a:t>Число родников не изменилось. В то же время в 1976 г. все они находились в общественном пользовании и эксплуатировались.</a:t>
                      </a:r>
                      <a:endParaRPr lang="ru-RU" sz="800" dirty="0">
                        <a:effectLst/>
                        <a:latin typeface="Calibri"/>
                        <a:ea typeface="Calibri"/>
                        <a:cs typeface="Times New Roman"/>
                      </a:endParaRPr>
                    </a:p>
                  </a:txBody>
                  <a:tcPr marL="29211" marR="29211" marT="0" marB="0"/>
                </a:tc>
                <a:extLst>
                  <a:ext uri="{0D108BD9-81ED-4DB2-BD59-A6C34878D82A}">
                    <a16:rowId xmlns:a16="http://schemas.microsoft.com/office/drawing/2014/main" val="10004"/>
                  </a:ext>
                </a:extLst>
              </a:tr>
              <a:tr h="358460">
                <a:tc>
                  <a:txBody>
                    <a:bodyPr/>
                    <a:lstStyle/>
                    <a:p>
                      <a:pPr algn="ctr">
                        <a:lnSpc>
                          <a:spcPct val="115000"/>
                        </a:lnSpc>
                        <a:spcAft>
                          <a:spcPts val="0"/>
                        </a:spcAft>
                        <a:tabLst>
                          <a:tab pos="5486400" algn="r"/>
                        </a:tabLst>
                      </a:pPr>
                      <a:r>
                        <a:rPr lang="ru-RU" sz="800" b="1" spc="-10" dirty="0">
                          <a:effectLst/>
                        </a:rPr>
                        <a:t>Пруды</a:t>
                      </a:r>
                      <a:endParaRPr lang="ru-RU" sz="800" b="1" dirty="0">
                        <a:effectLst/>
                        <a:latin typeface="Calibri"/>
                        <a:ea typeface="Calibri"/>
                        <a:cs typeface="Times New Roman"/>
                      </a:endParaRPr>
                    </a:p>
                  </a:txBody>
                  <a:tcPr marL="29211" marR="29211" marT="0" marB="0" anchor="ctr"/>
                </a:tc>
                <a:tc>
                  <a:txBody>
                    <a:bodyPr/>
                    <a:lstStyle/>
                    <a:p>
                      <a:pPr>
                        <a:lnSpc>
                          <a:spcPct val="115000"/>
                        </a:lnSpc>
                        <a:spcAft>
                          <a:spcPts val="0"/>
                        </a:spcAft>
                        <a:tabLst>
                          <a:tab pos="5486400" algn="r"/>
                        </a:tabLst>
                      </a:pPr>
                      <a:r>
                        <a:rPr lang="ru-RU" sz="800" spc="-10">
                          <a:effectLst/>
                        </a:rPr>
                        <a:t>Имеется 27 прудов, из них 67% в общественном пользовании, остальные в индивидуальном. Все эксплуатируются, преимущественно на хозяйственные цели.</a:t>
                      </a:r>
                      <a:endParaRPr lang="ru-RU" sz="800">
                        <a:effectLst/>
                        <a:latin typeface="Calibri"/>
                        <a:ea typeface="Calibri"/>
                        <a:cs typeface="Times New Roman"/>
                      </a:endParaRPr>
                    </a:p>
                  </a:txBody>
                  <a:tcPr marL="29211" marR="29211" marT="0" marB="0"/>
                </a:tc>
                <a:tc>
                  <a:txBody>
                    <a:bodyPr/>
                    <a:lstStyle/>
                    <a:p>
                      <a:pPr>
                        <a:lnSpc>
                          <a:spcPct val="115000"/>
                        </a:lnSpc>
                        <a:spcAft>
                          <a:spcPts val="0"/>
                        </a:spcAft>
                        <a:tabLst>
                          <a:tab pos="5486400" algn="r"/>
                        </a:tabLst>
                      </a:pPr>
                      <a:r>
                        <a:rPr lang="ru-RU" sz="800" spc="-10" dirty="0">
                          <a:effectLst/>
                        </a:rPr>
                        <a:t>Число увеличилось на 23%  за счет прудов в индивидуальном пользовании. </a:t>
                      </a:r>
                      <a:endParaRPr lang="ru-RU" sz="800" dirty="0">
                        <a:effectLst/>
                        <a:latin typeface="Calibri"/>
                        <a:ea typeface="Calibri"/>
                        <a:cs typeface="Times New Roman"/>
                      </a:endParaRPr>
                    </a:p>
                  </a:txBody>
                  <a:tcPr marL="29211" marR="29211" marT="0" marB="0"/>
                </a:tc>
                <a:extLst>
                  <a:ext uri="{0D108BD9-81ED-4DB2-BD59-A6C34878D82A}">
                    <a16:rowId xmlns:a16="http://schemas.microsoft.com/office/drawing/2014/main" val="10005"/>
                  </a:ext>
                </a:extLst>
              </a:tr>
              <a:tr h="358460">
                <a:tc>
                  <a:txBody>
                    <a:bodyPr/>
                    <a:lstStyle/>
                    <a:p>
                      <a:pPr algn="ctr">
                        <a:lnSpc>
                          <a:spcPct val="115000"/>
                        </a:lnSpc>
                        <a:spcAft>
                          <a:spcPts val="0"/>
                        </a:spcAft>
                        <a:tabLst>
                          <a:tab pos="5486400" algn="r"/>
                        </a:tabLst>
                      </a:pPr>
                      <a:r>
                        <a:rPr lang="ru-RU" sz="800" b="1" spc="-10" dirty="0">
                          <a:effectLst/>
                        </a:rPr>
                        <a:t>Водопровод</a:t>
                      </a:r>
                      <a:endParaRPr lang="ru-RU" sz="800" b="1" dirty="0">
                        <a:effectLst/>
                        <a:latin typeface="Calibri"/>
                        <a:ea typeface="Calibri"/>
                        <a:cs typeface="Times New Roman"/>
                      </a:endParaRPr>
                    </a:p>
                  </a:txBody>
                  <a:tcPr marL="29211" marR="29211" marT="0" marB="0" anchor="ctr"/>
                </a:tc>
                <a:tc>
                  <a:txBody>
                    <a:bodyPr/>
                    <a:lstStyle/>
                    <a:p>
                      <a:pPr>
                        <a:lnSpc>
                          <a:spcPct val="115000"/>
                        </a:lnSpc>
                        <a:spcAft>
                          <a:spcPts val="0"/>
                        </a:spcAft>
                        <a:tabLst>
                          <a:tab pos="5486400" algn="r"/>
                        </a:tabLst>
                      </a:pPr>
                      <a:r>
                        <a:rPr lang="ru-RU" sz="800" spc="-10">
                          <a:effectLst/>
                        </a:rPr>
                        <a:t>Имеется в пос. Семлово и д. Тошаново, при этом в Тошанове не работал ни одного дня. Эксплуатируется за счет муниципальных дотаций.</a:t>
                      </a:r>
                      <a:endParaRPr lang="ru-RU" sz="800">
                        <a:effectLst/>
                        <a:latin typeface="Calibri"/>
                        <a:ea typeface="Calibri"/>
                        <a:cs typeface="Times New Roman"/>
                      </a:endParaRPr>
                    </a:p>
                  </a:txBody>
                  <a:tcPr marL="29211" marR="29211" marT="0" marB="0"/>
                </a:tc>
                <a:tc>
                  <a:txBody>
                    <a:bodyPr/>
                    <a:lstStyle/>
                    <a:p>
                      <a:pPr>
                        <a:lnSpc>
                          <a:spcPct val="115000"/>
                        </a:lnSpc>
                        <a:spcAft>
                          <a:spcPts val="0"/>
                        </a:spcAft>
                        <a:tabLst>
                          <a:tab pos="5486400" algn="r"/>
                        </a:tabLst>
                      </a:pPr>
                      <a:r>
                        <a:rPr lang="ru-RU" sz="800" spc="-10" dirty="0">
                          <a:effectLst/>
                        </a:rPr>
                        <a:t>Водопровод был построен в 80-х годах. </a:t>
                      </a:r>
                      <a:endParaRPr lang="ru-RU" sz="800" dirty="0">
                        <a:effectLst/>
                        <a:latin typeface="Calibri"/>
                        <a:ea typeface="Calibri"/>
                        <a:cs typeface="Times New Roman"/>
                      </a:endParaRPr>
                    </a:p>
                  </a:txBody>
                  <a:tcPr marL="29211" marR="29211" marT="0" marB="0"/>
                </a:tc>
                <a:extLst>
                  <a:ext uri="{0D108BD9-81ED-4DB2-BD59-A6C34878D82A}">
                    <a16:rowId xmlns:a16="http://schemas.microsoft.com/office/drawing/2014/main" val="10006"/>
                  </a:ext>
                </a:extLst>
              </a:tr>
              <a:tr h="114735">
                <a:tc>
                  <a:txBody>
                    <a:bodyPr/>
                    <a:lstStyle/>
                    <a:p>
                      <a:pPr algn="ctr">
                        <a:lnSpc>
                          <a:spcPct val="115000"/>
                        </a:lnSpc>
                        <a:spcAft>
                          <a:spcPts val="0"/>
                        </a:spcAft>
                        <a:tabLst>
                          <a:tab pos="5486400" algn="r"/>
                        </a:tabLst>
                      </a:pPr>
                      <a:r>
                        <a:rPr lang="ru-RU" sz="800" b="1" spc="-10" dirty="0">
                          <a:effectLst/>
                        </a:rPr>
                        <a:t>Реки и ручьи</a:t>
                      </a:r>
                      <a:endParaRPr lang="ru-RU" sz="800" b="1" dirty="0">
                        <a:effectLst/>
                        <a:latin typeface="Calibri"/>
                        <a:ea typeface="Calibri"/>
                        <a:cs typeface="Times New Roman"/>
                      </a:endParaRPr>
                    </a:p>
                  </a:txBody>
                  <a:tcPr marL="29211" marR="29211" marT="0" marB="0" anchor="ctr"/>
                </a:tc>
                <a:tc>
                  <a:txBody>
                    <a:bodyPr/>
                    <a:lstStyle/>
                    <a:p>
                      <a:pPr>
                        <a:lnSpc>
                          <a:spcPct val="115000"/>
                        </a:lnSpc>
                        <a:spcAft>
                          <a:spcPts val="0"/>
                        </a:spcAft>
                        <a:tabLst>
                          <a:tab pos="5486400" algn="r"/>
                        </a:tabLst>
                      </a:pPr>
                      <a:r>
                        <a:rPr lang="ru-RU" sz="800" spc="-10">
                          <a:effectLst/>
                        </a:rPr>
                        <a:t>Используется 9 водотоков, в основном для хозяйственных целей.</a:t>
                      </a:r>
                      <a:endParaRPr lang="ru-RU" sz="800">
                        <a:effectLst/>
                        <a:latin typeface="Calibri"/>
                        <a:ea typeface="Calibri"/>
                        <a:cs typeface="Times New Roman"/>
                      </a:endParaRPr>
                    </a:p>
                  </a:txBody>
                  <a:tcPr marL="29211" marR="29211" marT="0" marB="0"/>
                </a:tc>
                <a:tc>
                  <a:txBody>
                    <a:bodyPr/>
                    <a:lstStyle/>
                    <a:p>
                      <a:pPr>
                        <a:lnSpc>
                          <a:spcPct val="115000"/>
                        </a:lnSpc>
                        <a:spcAft>
                          <a:spcPts val="0"/>
                        </a:spcAft>
                        <a:tabLst>
                          <a:tab pos="5486400" algn="r"/>
                        </a:tabLst>
                      </a:pPr>
                      <a:r>
                        <a:rPr lang="ru-RU" sz="800" spc="-10" dirty="0">
                          <a:effectLst/>
                        </a:rPr>
                        <a:t>Изменений нет.</a:t>
                      </a:r>
                      <a:endParaRPr lang="ru-RU" sz="800" dirty="0">
                        <a:effectLst/>
                        <a:latin typeface="Calibri"/>
                        <a:ea typeface="Calibri"/>
                        <a:cs typeface="Times New Roman"/>
                      </a:endParaRPr>
                    </a:p>
                  </a:txBody>
                  <a:tcPr marL="29211" marR="29211" marT="0" marB="0"/>
                </a:tc>
                <a:extLst>
                  <a:ext uri="{0D108BD9-81ED-4DB2-BD59-A6C34878D82A}">
                    <a16:rowId xmlns:a16="http://schemas.microsoft.com/office/drawing/2014/main" val="10007"/>
                  </a:ext>
                </a:extLst>
              </a:tr>
              <a:tr h="236597">
                <a:tc>
                  <a:txBody>
                    <a:bodyPr/>
                    <a:lstStyle/>
                    <a:p>
                      <a:pPr algn="ctr">
                        <a:lnSpc>
                          <a:spcPct val="115000"/>
                        </a:lnSpc>
                        <a:spcAft>
                          <a:spcPts val="0"/>
                        </a:spcAft>
                        <a:tabLst>
                          <a:tab pos="5486400" algn="r"/>
                        </a:tabLst>
                      </a:pPr>
                      <a:r>
                        <a:rPr lang="ru-RU" sz="800" b="1" spc="-10" dirty="0">
                          <a:effectLst/>
                        </a:rPr>
                        <a:t>Дождевая и талая вода</a:t>
                      </a:r>
                      <a:endParaRPr lang="ru-RU" sz="800" b="1" dirty="0">
                        <a:effectLst/>
                        <a:latin typeface="Calibri"/>
                        <a:ea typeface="Calibri"/>
                        <a:cs typeface="Times New Roman"/>
                      </a:endParaRPr>
                    </a:p>
                  </a:txBody>
                  <a:tcPr marL="29211" marR="29211" marT="0" marB="0" anchor="ctr"/>
                </a:tc>
                <a:tc>
                  <a:txBody>
                    <a:bodyPr/>
                    <a:lstStyle/>
                    <a:p>
                      <a:pPr>
                        <a:lnSpc>
                          <a:spcPct val="115000"/>
                        </a:lnSpc>
                        <a:spcAft>
                          <a:spcPts val="0"/>
                        </a:spcAft>
                        <a:tabLst>
                          <a:tab pos="5486400" algn="r"/>
                        </a:tabLst>
                      </a:pPr>
                      <a:r>
                        <a:rPr lang="ru-RU" sz="800" spc="-10">
                          <a:effectLst/>
                        </a:rPr>
                        <a:t>Используется в деревнях повсеместно на хозяйственные нужды, иногда даже для питья (талая вода). </a:t>
                      </a:r>
                      <a:endParaRPr lang="ru-RU" sz="800">
                        <a:effectLst/>
                        <a:latin typeface="Calibri"/>
                        <a:ea typeface="Calibri"/>
                        <a:cs typeface="Times New Roman"/>
                      </a:endParaRPr>
                    </a:p>
                  </a:txBody>
                  <a:tcPr marL="29211" marR="29211" marT="0" marB="0"/>
                </a:tc>
                <a:tc>
                  <a:txBody>
                    <a:bodyPr/>
                    <a:lstStyle/>
                    <a:p>
                      <a:pPr>
                        <a:lnSpc>
                          <a:spcPct val="115000"/>
                        </a:lnSpc>
                        <a:spcAft>
                          <a:spcPts val="0"/>
                        </a:spcAft>
                        <a:tabLst>
                          <a:tab pos="5486400" algn="r"/>
                        </a:tabLst>
                      </a:pPr>
                      <a:r>
                        <a:rPr lang="ru-RU" sz="800" spc="-10" dirty="0">
                          <a:effectLst/>
                        </a:rPr>
                        <a:t>Изменений нет.</a:t>
                      </a:r>
                      <a:endParaRPr lang="ru-RU" sz="800" dirty="0">
                        <a:effectLst/>
                        <a:latin typeface="Calibri"/>
                        <a:ea typeface="Calibri"/>
                        <a:cs typeface="Times New Roman"/>
                      </a:endParaRPr>
                    </a:p>
                  </a:txBody>
                  <a:tcPr marL="29211" marR="29211" marT="0" marB="0"/>
                </a:tc>
                <a:extLst>
                  <a:ext uri="{0D108BD9-81ED-4DB2-BD59-A6C34878D82A}">
                    <a16:rowId xmlns:a16="http://schemas.microsoft.com/office/drawing/2014/main" val="10008"/>
                  </a:ext>
                </a:extLst>
              </a:tr>
            </a:tbl>
          </a:graphicData>
        </a:graphic>
      </p:graphicFrame>
      <p:sp>
        <p:nvSpPr>
          <p:cNvPr id="7" name="Прямоугольник 6"/>
          <p:cNvSpPr/>
          <p:nvPr/>
        </p:nvSpPr>
        <p:spPr>
          <a:xfrm>
            <a:off x="483528" y="1887215"/>
            <a:ext cx="8136904" cy="461665"/>
          </a:xfrm>
          <a:prstGeom prst="rect">
            <a:avLst/>
          </a:prstGeom>
        </p:spPr>
        <p:txBody>
          <a:bodyPr wrap="square">
            <a:spAutoFit/>
          </a:bodyPr>
          <a:lstStyle/>
          <a:p>
            <a:pPr algn="ctr"/>
            <a:r>
              <a:rPr lang="ru-RU" sz="1200" b="1" dirty="0"/>
              <a:t>Тенденции в изменении числа, состава и характера использования источников</a:t>
            </a:r>
          </a:p>
          <a:p>
            <a:pPr algn="ctr"/>
            <a:r>
              <a:rPr lang="ru-RU" sz="1200" b="1" dirty="0"/>
              <a:t>бытового водоснабжения</a:t>
            </a:r>
            <a:endParaRPr lang="ru-RU" sz="1200" dirty="0"/>
          </a:p>
        </p:txBody>
      </p:sp>
    </p:spTree>
    <p:extLst>
      <p:ext uri="{BB962C8B-B14F-4D97-AF65-F5344CB8AC3E}">
        <p14:creationId xmlns:p14="http://schemas.microsoft.com/office/powerpoint/2010/main" val="17961372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3D87BCC6-FDE2-4C92-9BEF-1AEA66466CC6}" type="slidenum">
              <a:rPr lang="ru-RU" smtClean="0"/>
              <a:pPr>
                <a:defRPr/>
              </a:pPr>
              <a:t>32</a:t>
            </a:fld>
            <a:endParaRPr lang="ru-RU"/>
          </a:p>
        </p:txBody>
      </p:sp>
      <p:graphicFrame>
        <p:nvGraphicFramePr>
          <p:cNvPr id="5" name="Таблица 4"/>
          <p:cNvGraphicFramePr>
            <a:graphicFrameLocks noGrp="1"/>
          </p:cNvGraphicFramePr>
          <p:nvPr>
            <p:extLst>
              <p:ext uri="{D42A27DB-BD31-4B8C-83A1-F6EECF244321}">
                <p14:modId xmlns:p14="http://schemas.microsoft.com/office/powerpoint/2010/main" val="567284229"/>
              </p:ext>
            </p:extLst>
          </p:nvPr>
        </p:nvGraphicFramePr>
        <p:xfrm>
          <a:off x="539552" y="1469896"/>
          <a:ext cx="8229605" cy="2103120"/>
        </p:xfrm>
        <a:graphic>
          <a:graphicData uri="http://schemas.openxmlformats.org/drawingml/2006/table">
            <a:tbl>
              <a:tblPr firstRow="1" firstCol="1" bandRow="1" bandCol="1">
                <a:tableStyleId>{21E4AEA4-8DFA-4A89-87EB-49C32662AFE0}</a:tableStyleId>
              </a:tblPr>
              <a:tblGrid>
                <a:gridCol w="2875421">
                  <a:extLst>
                    <a:ext uri="{9D8B030D-6E8A-4147-A177-3AD203B41FA5}">
                      <a16:colId xmlns:a16="http://schemas.microsoft.com/office/drawing/2014/main" val="20000"/>
                    </a:ext>
                  </a:extLst>
                </a:gridCol>
                <a:gridCol w="669273">
                  <a:extLst>
                    <a:ext uri="{9D8B030D-6E8A-4147-A177-3AD203B41FA5}">
                      <a16:colId xmlns:a16="http://schemas.microsoft.com/office/drawing/2014/main" val="20001"/>
                    </a:ext>
                  </a:extLst>
                </a:gridCol>
                <a:gridCol w="669273">
                  <a:extLst>
                    <a:ext uri="{9D8B030D-6E8A-4147-A177-3AD203B41FA5}">
                      <a16:colId xmlns:a16="http://schemas.microsoft.com/office/drawing/2014/main" val="20002"/>
                    </a:ext>
                  </a:extLst>
                </a:gridCol>
                <a:gridCol w="669273">
                  <a:extLst>
                    <a:ext uri="{9D8B030D-6E8A-4147-A177-3AD203B41FA5}">
                      <a16:colId xmlns:a16="http://schemas.microsoft.com/office/drawing/2014/main" val="20003"/>
                    </a:ext>
                  </a:extLst>
                </a:gridCol>
                <a:gridCol w="669273">
                  <a:extLst>
                    <a:ext uri="{9D8B030D-6E8A-4147-A177-3AD203B41FA5}">
                      <a16:colId xmlns:a16="http://schemas.microsoft.com/office/drawing/2014/main" val="20004"/>
                    </a:ext>
                  </a:extLst>
                </a:gridCol>
                <a:gridCol w="669273">
                  <a:extLst>
                    <a:ext uri="{9D8B030D-6E8A-4147-A177-3AD203B41FA5}">
                      <a16:colId xmlns:a16="http://schemas.microsoft.com/office/drawing/2014/main" val="20005"/>
                    </a:ext>
                  </a:extLst>
                </a:gridCol>
                <a:gridCol w="669273">
                  <a:extLst>
                    <a:ext uri="{9D8B030D-6E8A-4147-A177-3AD203B41FA5}">
                      <a16:colId xmlns:a16="http://schemas.microsoft.com/office/drawing/2014/main" val="20006"/>
                    </a:ext>
                  </a:extLst>
                </a:gridCol>
                <a:gridCol w="669273">
                  <a:extLst>
                    <a:ext uri="{9D8B030D-6E8A-4147-A177-3AD203B41FA5}">
                      <a16:colId xmlns:a16="http://schemas.microsoft.com/office/drawing/2014/main" val="20007"/>
                    </a:ext>
                  </a:extLst>
                </a:gridCol>
                <a:gridCol w="669273">
                  <a:extLst>
                    <a:ext uri="{9D8B030D-6E8A-4147-A177-3AD203B41FA5}">
                      <a16:colId xmlns:a16="http://schemas.microsoft.com/office/drawing/2014/main" val="20008"/>
                    </a:ext>
                  </a:extLst>
                </a:gridCol>
              </a:tblGrid>
              <a:tr h="210312">
                <a:tc rowSpan="2">
                  <a:txBody>
                    <a:bodyPr/>
                    <a:lstStyle/>
                    <a:p>
                      <a:pPr algn="ctr">
                        <a:lnSpc>
                          <a:spcPct val="115000"/>
                        </a:lnSpc>
                        <a:spcAft>
                          <a:spcPts val="0"/>
                        </a:spcAft>
                      </a:pPr>
                      <a:r>
                        <a:rPr lang="ru-RU" sz="1200" dirty="0">
                          <a:solidFill>
                            <a:schemeClr val="tx1"/>
                          </a:solidFill>
                          <a:effectLst/>
                        </a:rPr>
                        <a:t>Наименование населенного пункта</a:t>
                      </a:r>
                      <a:endParaRPr lang="ru-RU" sz="1100" dirty="0">
                        <a:solidFill>
                          <a:schemeClr val="tx1"/>
                        </a:solidFill>
                        <a:effectLst/>
                        <a:latin typeface="Calibri"/>
                        <a:ea typeface="Calibri"/>
                        <a:cs typeface="Times New Roman"/>
                      </a:endParaRPr>
                    </a:p>
                  </a:txBody>
                  <a:tcPr marL="68580" marR="68580" marT="0" marB="0" anchor="ctr"/>
                </a:tc>
                <a:tc gridSpan="4">
                  <a:txBody>
                    <a:bodyPr/>
                    <a:lstStyle/>
                    <a:p>
                      <a:pPr algn="ctr">
                        <a:lnSpc>
                          <a:spcPct val="115000"/>
                        </a:lnSpc>
                        <a:spcAft>
                          <a:spcPts val="0"/>
                        </a:spcAft>
                      </a:pPr>
                      <a:r>
                        <a:rPr lang="ru-RU" sz="1200" dirty="0">
                          <a:solidFill>
                            <a:schemeClr val="tx1"/>
                          </a:solidFill>
                          <a:effectLst/>
                        </a:rPr>
                        <a:t>Обоснование отказа (%) </a:t>
                      </a:r>
                      <a:endParaRPr lang="ru-RU" sz="1100" dirty="0">
                        <a:solidFill>
                          <a:schemeClr val="tx1"/>
                        </a:solidFill>
                        <a:effectLst/>
                        <a:latin typeface="Calibri"/>
                        <a:ea typeface="Calibri"/>
                        <a:cs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ctr">
                        <a:lnSpc>
                          <a:spcPct val="115000"/>
                        </a:lnSpc>
                        <a:spcAft>
                          <a:spcPts val="0"/>
                        </a:spcAft>
                      </a:pPr>
                      <a:r>
                        <a:rPr lang="ru-RU" sz="1200">
                          <a:solidFill>
                            <a:schemeClr val="tx1"/>
                          </a:solidFill>
                          <a:effectLst/>
                        </a:rPr>
                        <a:t>Обоснование предпочтения (%) </a:t>
                      </a:r>
                      <a:endParaRPr lang="ru-RU" sz="1100">
                        <a:solidFill>
                          <a:schemeClr val="tx1"/>
                        </a:solidFill>
                        <a:effectLst/>
                        <a:latin typeface="Calibri"/>
                        <a:ea typeface="Calibri"/>
                        <a:cs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210312">
                <a:tc vMerge="1">
                  <a:txBody>
                    <a:bodyPr/>
                    <a:lstStyle/>
                    <a:p>
                      <a:endParaRPr lang="ru-RU"/>
                    </a:p>
                  </a:txBody>
                  <a:tcPr/>
                </a:tc>
                <a:tc>
                  <a:txBody>
                    <a:bodyPr/>
                    <a:lstStyle/>
                    <a:p>
                      <a:pPr algn="ctr">
                        <a:lnSpc>
                          <a:spcPct val="115000"/>
                        </a:lnSpc>
                        <a:spcAft>
                          <a:spcPts val="0"/>
                        </a:spcAft>
                      </a:pPr>
                      <a:r>
                        <a:rPr lang="ru-RU" sz="1200" dirty="0">
                          <a:solidFill>
                            <a:schemeClr val="tx1"/>
                          </a:solidFill>
                          <a:effectLst/>
                        </a:rPr>
                        <a:t>К</a:t>
                      </a:r>
                      <a:endParaRPr lang="ru-RU" sz="11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dirty="0">
                          <a:solidFill>
                            <a:schemeClr val="tx1"/>
                          </a:solidFill>
                          <a:effectLst/>
                        </a:rPr>
                        <a:t>Т</a:t>
                      </a:r>
                      <a:endParaRPr lang="ru-RU" sz="1100" dirty="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200" dirty="0">
                          <a:solidFill>
                            <a:schemeClr val="tx1"/>
                          </a:solidFill>
                          <a:effectLst/>
                        </a:rPr>
                        <a:t>Э</a:t>
                      </a:r>
                      <a:endParaRPr lang="ru-RU" sz="1100" dirty="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200" dirty="0">
                          <a:solidFill>
                            <a:schemeClr val="tx1"/>
                          </a:solidFill>
                          <a:effectLst/>
                        </a:rPr>
                        <a:t>В</a:t>
                      </a:r>
                      <a:endParaRPr lang="ru-RU" sz="1100" dirty="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200" dirty="0">
                          <a:solidFill>
                            <a:schemeClr val="tx1"/>
                          </a:solidFill>
                          <a:effectLst/>
                        </a:rPr>
                        <a:t>К</a:t>
                      </a:r>
                      <a:endParaRPr lang="ru-RU" sz="1100" dirty="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200" dirty="0">
                          <a:solidFill>
                            <a:schemeClr val="tx1"/>
                          </a:solidFill>
                          <a:effectLst/>
                        </a:rPr>
                        <a:t>Т</a:t>
                      </a:r>
                      <a:endParaRPr lang="ru-RU" sz="1100" dirty="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200" dirty="0">
                          <a:solidFill>
                            <a:schemeClr val="tx1"/>
                          </a:solidFill>
                          <a:effectLst/>
                        </a:rPr>
                        <a:t>Э</a:t>
                      </a:r>
                      <a:endParaRPr lang="ru-RU" sz="1100" dirty="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200" dirty="0">
                          <a:solidFill>
                            <a:schemeClr val="tx1"/>
                          </a:solidFill>
                          <a:effectLst/>
                        </a:rPr>
                        <a:t>В</a:t>
                      </a:r>
                      <a:endParaRPr lang="ru-RU" sz="1100" dirty="0">
                        <a:solidFill>
                          <a:schemeClr val="tx1"/>
                        </a:solidFill>
                        <a:effectLst/>
                        <a:latin typeface="Calibri"/>
                        <a:ea typeface="Calibri"/>
                        <a:cs typeface="Times New Roman"/>
                      </a:endParaRPr>
                    </a:p>
                  </a:txBody>
                  <a:tcPr marL="68580" marR="68580" marT="0" marB="0" anchor="ctr"/>
                </a:tc>
                <a:extLst>
                  <a:ext uri="{0D108BD9-81ED-4DB2-BD59-A6C34878D82A}">
                    <a16:rowId xmlns:a16="http://schemas.microsoft.com/office/drawing/2014/main" val="10001"/>
                  </a:ext>
                </a:extLst>
              </a:tr>
              <a:tr h="210312">
                <a:tc>
                  <a:txBody>
                    <a:bodyPr/>
                    <a:lstStyle/>
                    <a:p>
                      <a:pPr algn="ctr">
                        <a:lnSpc>
                          <a:spcPct val="115000"/>
                        </a:lnSpc>
                        <a:spcAft>
                          <a:spcPts val="0"/>
                        </a:spcAft>
                      </a:pPr>
                      <a:r>
                        <a:rPr lang="ru-RU" sz="1200" dirty="0">
                          <a:solidFill>
                            <a:schemeClr val="tx1"/>
                          </a:solidFill>
                          <a:effectLst/>
                        </a:rPr>
                        <a:t> п. </a:t>
                      </a:r>
                      <a:r>
                        <a:rPr lang="ru-RU" sz="1200" dirty="0" err="1">
                          <a:solidFill>
                            <a:schemeClr val="tx1"/>
                          </a:solidFill>
                          <a:effectLst/>
                        </a:rPr>
                        <a:t>Семлово</a:t>
                      </a:r>
                      <a:endParaRPr lang="ru-RU" sz="11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10</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dirty="0">
                          <a:solidFill>
                            <a:schemeClr val="tx1"/>
                          </a:solidFill>
                          <a:effectLst/>
                        </a:rPr>
                        <a:t>33</a:t>
                      </a:r>
                      <a:endParaRPr lang="ru-RU" sz="11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dirty="0">
                          <a:solidFill>
                            <a:schemeClr val="tx1"/>
                          </a:solidFill>
                          <a:effectLst/>
                        </a:rPr>
                        <a:t>24</a:t>
                      </a:r>
                      <a:endParaRPr lang="ru-RU" sz="11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dirty="0">
                          <a:solidFill>
                            <a:schemeClr val="tx1"/>
                          </a:solidFill>
                          <a:effectLst/>
                        </a:rPr>
                        <a:t>33</a:t>
                      </a:r>
                      <a:endParaRPr lang="ru-RU" sz="11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dirty="0">
                          <a:solidFill>
                            <a:schemeClr val="tx1"/>
                          </a:solidFill>
                          <a:effectLst/>
                        </a:rPr>
                        <a:t>27</a:t>
                      </a:r>
                      <a:endParaRPr lang="ru-RU" sz="11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23</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dirty="0">
                          <a:solidFill>
                            <a:schemeClr val="tx1"/>
                          </a:solidFill>
                          <a:effectLst/>
                        </a:rPr>
                        <a:t>47</a:t>
                      </a:r>
                      <a:endParaRPr lang="ru-RU" sz="11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3</a:t>
                      </a:r>
                      <a:endParaRPr lang="ru-RU" sz="110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210312">
                <a:tc>
                  <a:txBody>
                    <a:bodyPr/>
                    <a:lstStyle/>
                    <a:p>
                      <a:pPr algn="ctr">
                        <a:lnSpc>
                          <a:spcPct val="115000"/>
                        </a:lnSpc>
                        <a:spcAft>
                          <a:spcPts val="0"/>
                        </a:spcAft>
                      </a:pPr>
                      <a:r>
                        <a:rPr lang="ru-RU" sz="1200" dirty="0">
                          <a:solidFill>
                            <a:schemeClr val="tx1"/>
                          </a:solidFill>
                          <a:effectLst/>
                        </a:rPr>
                        <a:t> д. </a:t>
                      </a:r>
                      <a:r>
                        <a:rPr lang="ru-RU" sz="1200" dirty="0" err="1">
                          <a:solidFill>
                            <a:schemeClr val="tx1"/>
                          </a:solidFill>
                          <a:effectLst/>
                        </a:rPr>
                        <a:t>Тошаново</a:t>
                      </a:r>
                      <a:endParaRPr lang="ru-RU" sz="11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dirty="0">
                          <a:solidFill>
                            <a:schemeClr val="tx1"/>
                          </a:solidFill>
                          <a:effectLst/>
                        </a:rPr>
                        <a:t>-</a:t>
                      </a:r>
                      <a:endParaRPr lang="ru-RU" sz="11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dirty="0">
                          <a:solidFill>
                            <a:schemeClr val="tx1"/>
                          </a:solidFill>
                          <a:effectLst/>
                        </a:rPr>
                        <a:t>57</a:t>
                      </a:r>
                      <a:endParaRPr lang="ru-RU" sz="11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29</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14</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dirty="0">
                          <a:solidFill>
                            <a:schemeClr val="tx1"/>
                          </a:solidFill>
                          <a:effectLst/>
                        </a:rPr>
                        <a:t>25</a:t>
                      </a:r>
                      <a:endParaRPr lang="ru-RU" sz="11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dirty="0">
                          <a:solidFill>
                            <a:schemeClr val="tx1"/>
                          </a:solidFill>
                          <a:effectLst/>
                        </a:rPr>
                        <a:t>25</a:t>
                      </a:r>
                      <a:endParaRPr lang="ru-RU" sz="11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50</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a:t>
                      </a:r>
                      <a:endParaRPr lang="ru-RU" sz="110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210312">
                <a:tc>
                  <a:txBody>
                    <a:bodyPr/>
                    <a:lstStyle/>
                    <a:p>
                      <a:pPr algn="ctr">
                        <a:lnSpc>
                          <a:spcPct val="115000"/>
                        </a:lnSpc>
                        <a:spcAft>
                          <a:spcPts val="0"/>
                        </a:spcAft>
                      </a:pPr>
                      <a:r>
                        <a:rPr lang="ru-RU" sz="1200" dirty="0">
                          <a:solidFill>
                            <a:schemeClr val="tx1"/>
                          </a:solidFill>
                          <a:effectLst/>
                        </a:rPr>
                        <a:t> д. Ломки</a:t>
                      </a:r>
                      <a:endParaRPr lang="ru-RU" sz="11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18</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dirty="0">
                          <a:solidFill>
                            <a:schemeClr val="tx1"/>
                          </a:solidFill>
                          <a:effectLst/>
                        </a:rPr>
                        <a:t>27</a:t>
                      </a:r>
                      <a:endParaRPr lang="ru-RU" sz="11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23</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32</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29</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dirty="0">
                          <a:solidFill>
                            <a:schemeClr val="tx1"/>
                          </a:solidFill>
                          <a:effectLst/>
                        </a:rPr>
                        <a:t>21</a:t>
                      </a:r>
                      <a:endParaRPr lang="ru-RU" sz="11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dirty="0">
                          <a:solidFill>
                            <a:schemeClr val="tx1"/>
                          </a:solidFill>
                          <a:effectLst/>
                        </a:rPr>
                        <a:t>36</a:t>
                      </a:r>
                      <a:endParaRPr lang="ru-RU" sz="11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14</a:t>
                      </a:r>
                      <a:endParaRPr lang="ru-RU" sz="110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210312">
                <a:tc>
                  <a:txBody>
                    <a:bodyPr/>
                    <a:lstStyle/>
                    <a:p>
                      <a:pPr algn="ctr">
                        <a:lnSpc>
                          <a:spcPct val="115000"/>
                        </a:lnSpc>
                        <a:spcAft>
                          <a:spcPts val="0"/>
                        </a:spcAft>
                      </a:pPr>
                      <a:r>
                        <a:rPr lang="ru-RU" sz="1200" dirty="0">
                          <a:solidFill>
                            <a:schemeClr val="tx1"/>
                          </a:solidFill>
                          <a:effectLst/>
                        </a:rPr>
                        <a:t> д. </a:t>
                      </a:r>
                      <a:r>
                        <a:rPr lang="ru-RU" sz="1200" dirty="0" err="1">
                          <a:solidFill>
                            <a:schemeClr val="tx1"/>
                          </a:solidFill>
                          <a:effectLst/>
                        </a:rPr>
                        <a:t>Беклюшки</a:t>
                      </a:r>
                      <a:endParaRPr lang="ru-RU" sz="11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dirty="0">
                          <a:solidFill>
                            <a:schemeClr val="tx1"/>
                          </a:solidFill>
                          <a:effectLst/>
                        </a:rPr>
                        <a:t>17</a:t>
                      </a:r>
                      <a:endParaRPr lang="ru-RU" sz="11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dirty="0">
                          <a:solidFill>
                            <a:schemeClr val="tx1"/>
                          </a:solidFill>
                          <a:effectLst/>
                        </a:rPr>
                        <a:t>17</a:t>
                      </a:r>
                      <a:endParaRPr lang="ru-RU" sz="11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17</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49</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22</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33</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dirty="0">
                          <a:solidFill>
                            <a:schemeClr val="tx1"/>
                          </a:solidFill>
                          <a:effectLst/>
                        </a:rPr>
                        <a:t>45</a:t>
                      </a:r>
                      <a:endParaRPr lang="ru-RU" sz="11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a:t>
                      </a:r>
                      <a:endParaRPr lang="ru-RU" sz="110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210312">
                <a:tc>
                  <a:txBody>
                    <a:bodyPr/>
                    <a:lstStyle/>
                    <a:p>
                      <a:pPr algn="ctr">
                        <a:lnSpc>
                          <a:spcPct val="115000"/>
                        </a:lnSpc>
                        <a:spcAft>
                          <a:spcPts val="0"/>
                        </a:spcAft>
                      </a:pPr>
                      <a:r>
                        <a:rPr lang="ru-RU" sz="1200" dirty="0">
                          <a:solidFill>
                            <a:schemeClr val="tx1"/>
                          </a:solidFill>
                          <a:effectLst/>
                        </a:rPr>
                        <a:t> д. Романцево</a:t>
                      </a:r>
                      <a:endParaRPr lang="ru-RU" sz="11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dirty="0">
                          <a:solidFill>
                            <a:schemeClr val="tx1"/>
                          </a:solidFill>
                          <a:effectLst/>
                        </a:rPr>
                        <a:t>33</a:t>
                      </a:r>
                      <a:endParaRPr lang="ru-RU" sz="11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dirty="0">
                          <a:solidFill>
                            <a:schemeClr val="tx1"/>
                          </a:solidFill>
                          <a:effectLst/>
                        </a:rPr>
                        <a:t>-</a:t>
                      </a:r>
                      <a:endParaRPr lang="ru-RU" sz="11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dirty="0">
                          <a:solidFill>
                            <a:schemeClr val="tx1"/>
                          </a:solidFill>
                          <a:effectLst/>
                        </a:rPr>
                        <a:t>33</a:t>
                      </a:r>
                      <a:endParaRPr lang="ru-RU" sz="11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dirty="0">
                          <a:solidFill>
                            <a:schemeClr val="tx1"/>
                          </a:solidFill>
                          <a:effectLst/>
                        </a:rPr>
                        <a:t>34</a:t>
                      </a:r>
                      <a:endParaRPr lang="ru-RU" sz="11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dirty="0">
                          <a:solidFill>
                            <a:schemeClr val="tx1"/>
                          </a:solidFill>
                          <a:effectLst/>
                        </a:rPr>
                        <a:t>25</a:t>
                      </a:r>
                      <a:endParaRPr lang="ru-RU" sz="11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25</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dirty="0">
                          <a:solidFill>
                            <a:schemeClr val="tx1"/>
                          </a:solidFill>
                          <a:effectLst/>
                        </a:rPr>
                        <a:t>25</a:t>
                      </a:r>
                      <a:endParaRPr lang="ru-RU" sz="11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25</a:t>
                      </a:r>
                      <a:endParaRPr lang="ru-RU" sz="110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r h="210312">
                <a:tc>
                  <a:txBody>
                    <a:bodyPr/>
                    <a:lstStyle/>
                    <a:p>
                      <a:pPr algn="ctr">
                        <a:lnSpc>
                          <a:spcPct val="115000"/>
                        </a:lnSpc>
                        <a:spcAft>
                          <a:spcPts val="0"/>
                        </a:spcAft>
                      </a:pPr>
                      <a:r>
                        <a:rPr lang="ru-RU" sz="1200" dirty="0">
                          <a:solidFill>
                            <a:schemeClr val="tx1"/>
                          </a:solidFill>
                          <a:effectLst/>
                        </a:rPr>
                        <a:t> д. </a:t>
                      </a:r>
                      <a:r>
                        <a:rPr lang="ru-RU" sz="1200" dirty="0" err="1">
                          <a:solidFill>
                            <a:schemeClr val="tx1"/>
                          </a:solidFill>
                          <a:effectLst/>
                        </a:rPr>
                        <a:t>Бякишево</a:t>
                      </a:r>
                      <a:endParaRPr lang="ru-RU" sz="11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40</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20</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40</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dirty="0">
                          <a:solidFill>
                            <a:schemeClr val="tx1"/>
                          </a:solidFill>
                          <a:effectLst/>
                        </a:rPr>
                        <a:t>34</a:t>
                      </a:r>
                      <a:endParaRPr lang="ru-RU" sz="11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dirty="0">
                          <a:solidFill>
                            <a:schemeClr val="tx1"/>
                          </a:solidFill>
                          <a:effectLst/>
                        </a:rPr>
                        <a:t>22</a:t>
                      </a:r>
                      <a:endParaRPr lang="ru-RU" sz="11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dirty="0">
                          <a:solidFill>
                            <a:schemeClr val="tx1"/>
                          </a:solidFill>
                          <a:effectLst/>
                        </a:rPr>
                        <a:t>44</a:t>
                      </a:r>
                      <a:endParaRPr lang="ru-RU" sz="11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a:t>
                      </a:r>
                      <a:endParaRPr lang="ru-RU" sz="110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0007"/>
                  </a:ext>
                </a:extLst>
              </a:tr>
              <a:tr h="210312">
                <a:tc>
                  <a:txBody>
                    <a:bodyPr/>
                    <a:lstStyle/>
                    <a:p>
                      <a:pPr algn="ctr">
                        <a:lnSpc>
                          <a:spcPct val="115000"/>
                        </a:lnSpc>
                        <a:spcAft>
                          <a:spcPts val="0"/>
                        </a:spcAft>
                      </a:pPr>
                      <a:r>
                        <a:rPr lang="ru-RU" sz="1200" dirty="0">
                          <a:solidFill>
                            <a:schemeClr val="tx1"/>
                          </a:solidFill>
                          <a:effectLst/>
                        </a:rPr>
                        <a:t> хутор Починок</a:t>
                      </a:r>
                      <a:endParaRPr lang="ru-RU" sz="11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50</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50</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20</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40</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dirty="0">
                          <a:solidFill>
                            <a:schemeClr val="tx1"/>
                          </a:solidFill>
                          <a:effectLst/>
                        </a:rPr>
                        <a:t>40</a:t>
                      </a:r>
                      <a:endParaRPr lang="ru-RU" sz="11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dirty="0">
                          <a:solidFill>
                            <a:schemeClr val="tx1"/>
                          </a:solidFill>
                          <a:effectLst/>
                        </a:rPr>
                        <a:t>-</a:t>
                      </a:r>
                      <a:endParaRPr lang="ru-RU" sz="1100" dirty="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0008"/>
                  </a:ext>
                </a:extLst>
              </a:tr>
              <a:tr h="210312">
                <a:tc>
                  <a:txBody>
                    <a:bodyPr/>
                    <a:lstStyle/>
                    <a:p>
                      <a:pPr algn="ctr">
                        <a:lnSpc>
                          <a:spcPct val="115000"/>
                        </a:lnSpc>
                        <a:spcAft>
                          <a:spcPts val="0"/>
                        </a:spcAft>
                      </a:pPr>
                      <a:r>
                        <a:rPr lang="ru-RU" sz="1200" dirty="0">
                          <a:solidFill>
                            <a:schemeClr val="tx1"/>
                          </a:solidFill>
                          <a:effectLst/>
                        </a:rPr>
                        <a:t>Всего (среднее)</a:t>
                      </a:r>
                      <a:endParaRPr lang="ru-RU" sz="11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12</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32</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24</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32</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28</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25</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dirty="0">
                          <a:solidFill>
                            <a:schemeClr val="tx1"/>
                          </a:solidFill>
                          <a:effectLst/>
                        </a:rPr>
                        <a:t>40</a:t>
                      </a:r>
                      <a:endParaRPr lang="ru-RU" sz="11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dirty="0">
                          <a:solidFill>
                            <a:schemeClr val="tx1"/>
                          </a:solidFill>
                          <a:effectLst/>
                        </a:rPr>
                        <a:t>7</a:t>
                      </a:r>
                      <a:endParaRPr lang="ru-RU" sz="1100" dirty="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0009"/>
                  </a:ext>
                </a:extLst>
              </a:tr>
            </a:tbl>
          </a:graphicData>
        </a:graphic>
      </p:graphicFrame>
      <p:sp>
        <p:nvSpPr>
          <p:cNvPr id="6" name="Прямоугольник 5"/>
          <p:cNvSpPr/>
          <p:nvPr/>
        </p:nvSpPr>
        <p:spPr>
          <a:xfrm>
            <a:off x="1791896" y="1151166"/>
            <a:ext cx="5300384" cy="261610"/>
          </a:xfrm>
          <a:prstGeom prst="rect">
            <a:avLst/>
          </a:prstGeom>
        </p:spPr>
        <p:txBody>
          <a:bodyPr wrap="square">
            <a:spAutoFit/>
          </a:bodyPr>
          <a:lstStyle/>
          <a:p>
            <a:r>
              <a:rPr lang="ru-RU" sz="1100" b="1" dirty="0"/>
              <a:t>Факторы выбора источников воды сельскими жителями (удельный вес)</a:t>
            </a:r>
            <a:endParaRPr lang="ru-RU" sz="1100" dirty="0"/>
          </a:p>
        </p:txBody>
      </p:sp>
      <p:graphicFrame>
        <p:nvGraphicFramePr>
          <p:cNvPr id="7" name="Таблица 6"/>
          <p:cNvGraphicFramePr>
            <a:graphicFrameLocks noGrp="1"/>
          </p:cNvGraphicFramePr>
          <p:nvPr>
            <p:extLst>
              <p:ext uri="{D42A27DB-BD31-4B8C-83A1-F6EECF244321}">
                <p14:modId xmlns:p14="http://schemas.microsoft.com/office/powerpoint/2010/main" val="2107556192"/>
              </p:ext>
            </p:extLst>
          </p:nvPr>
        </p:nvGraphicFramePr>
        <p:xfrm>
          <a:off x="539552" y="4405088"/>
          <a:ext cx="8229598" cy="1472184"/>
        </p:xfrm>
        <a:graphic>
          <a:graphicData uri="http://schemas.openxmlformats.org/drawingml/2006/table">
            <a:tbl>
              <a:tblPr firstRow="1" firstCol="1" bandRow="1" bandCol="1">
                <a:tableStyleId>{F5AB1C69-6EDB-4FF4-983F-18BD219EF322}</a:tableStyleId>
              </a:tblPr>
              <a:tblGrid>
                <a:gridCol w="2508382">
                  <a:extLst>
                    <a:ext uri="{9D8B030D-6E8A-4147-A177-3AD203B41FA5}">
                      <a16:colId xmlns:a16="http://schemas.microsoft.com/office/drawing/2014/main" val="20000"/>
                    </a:ext>
                  </a:extLst>
                </a:gridCol>
                <a:gridCol w="715152">
                  <a:extLst>
                    <a:ext uri="{9D8B030D-6E8A-4147-A177-3AD203B41FA5}">
                      <a16:colId xmlns:a16="http://schemas.microsoft.com/office/drawing/2014/main" val="20001"/>
                    </a:ext>
                  </a:extLst>
                </a:gridCol>
                <a:gridCol w="715152">
                  <a:extLst>
                    <a:ext uri="{9D8B030D-6E8A-4147-A177-3AD203B41FA5}">
                      <a16:colId xmlns:a16="http://schemas.microsoft.com/office/drawing/2014/main" val="20002"/>
                    </a:ext>
                  </a:extLst>
                </a:gridCol>
                <a:gridCol w="715152">
                  <a:extLst>
                    <a:ext uri="{9D8B030D-6E8A-4147-A177-3AD203B41FA5}">
                      <a16:colId xmlns:a16="http://schemas.microsoft.com/office/drawing/2014/main" val="20003"/>
                    </a:ext>
                  </a:extLst>
                </a:gridCol>
                <a:gridCol w="715152">
                  <a:extLst>
                    <a:ext uri="{9D8B030D-6E8A-4147-A177-3AD203B41FA5}">
                      <a16:colId xmlns:a16="http://schemas.microsoft.com/office/drawing/2014/main" val="20004"/>
                    </a:ext>
                  </a:extLst>
                </a:gridCol>
                <a:gridCol w="715152">
                  <a:extLst>
                    <a:ext uri="{9D8B030D-6E8A-4147-A177-3AD203B41FA5}">
                      <a16:colId xmlns:a16="http://schemas.microsoft.com/office/drawing/2014/main" val="20005"/>
                    </a:ext>
                  </a:extLst>
                </a:gridCol>
                <a:gridCol w="715152">
                  <a:extLst>
                    <a:ext uri="{9D8B030D-6E8A-4147-A177-3AD203B41FA5}">
                      <a16:colId xmlns:a16="http://schemas.microsoft.com/office/drawing/2014/main" val="20006"/>
                    </a:ext>
                  </a:extLst>
                </a:gridCol>
                <a:gridCol w="715152">
                  <a:extLst>
                    <a:ext uri="{9D8B030D-6E8A-4147-A177-3AD203B41FA5}">
                      <a16:colId xmlns:a16="http://schemas.microsoft.com/office/drawing/2014/main" val="20007"/>
                    </a:ext>
                  </a:extLst>
                </a:gridCol>
                <a:gridCol w="715152">
                  <a:extLst>
                    <a:ext uri="{9D8B030D-6E8A-4147-A177-3AD203B41FA5}">
                      <a16:colId xmlns:a16="http://schemas.microsoft.com/office/drawing/2014/main" val="20008"/>
                    </a:ext>
                  </a:extLst>
                </a:gridCol>
              </a:tblGrid>
              <a:tr h="0">
                <a:tc rowSpan="2">
                  <a:txBody>
                    <a:bodyPr/>
                    <a:lstStyle/>
                    <a:p>
                      <a:pPr algn="ctr">
                        <a:lnSpc>
                          <a:spcPct val="115000"/>
                        </a:lnSpc>
                        <a:spcAft>
                          <a:spcPts val="0"/>
                        </a:spcAft>
                        <a:tabLst>
                          <a:tab pos="5486400" algn="r"/>
                        </a:tabLst>
                      </a:pPr>
                      <a:r>
                        <a:rPr lang="ru-RU" sz="1200" dirty="0">
                          <a:solidFill>
                            <a:schemeClr val="tx1"/>
                          </a:solidFill>
                          <a:effectLst/>
                        </a:rPr>
                        <a:t>Тип населенного пункта</a:t>
                      </a:r>
                      <a:endParaRPr lang="ru-RU" sz="1100" dirty="0">
                        <a:solidFill>
                          <a:schemeClr val="tx1"/>
                        </a:solidFill>
                        <a:effectLst/>
                        <a:latin typeface="Calibri"/>
                        <a:ea typeface="Calibri"/>
                        <a:cs typeface="Times New Roman"/>
                      </a:endParaRPr>
                    </a:p>
                  </a:txBody>
                  <a:tcPr marL="68580" marR="68580" marT="0" marB="0" anchor="ctr"/>
                </a:tc>
                <a:tc gridSpan="4">
                  <a:txBody>
                    <a:bodyPr/>
                    <a:lstStyle/>
                    <a:p>
                      <a:pPr algn="ctr">
                        <a:lnSpc>
                          <a:spcPct val="115000"/>
                        </a:lnSpc>
                        <a:spcAft>
                          <a:spcPts val="0"/>
                        </a:spcAft>
                      </a:pPr>
                      <a:r>
                        <a:rPr lang="ru-RU" sz="1200">
                          <a:solidFill>
                            <a:schemeClr val="tx1"/>
                          </a:solidFill>
                          <a:effectLst/>
                        </a:rPr>
                        <a:t>Обоснование отказа (%)</a:t>
                      </a:r>
                      <a:endParaRPr lang="ru-RU" sz="1100">
                        <a:solidFill>
                          <a:schemeClr val="tx1"/>
                        </a:solidFill>
                        <a:effectLst/>
                        <a:latin typeface="Calibri"/>
                        <a:ea typeface="Calibri"/>
                        <a:cs typeface="Times New Roman"/>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ctr">
                        <a:lnSpc>
                          <a:spcPct val="115000"/>
                        </a:lnSpc>
                        <a:spcAft>
                          <a:spcPts val="0"/>
                        </a:spcAft>
                        <a:tabLst>
                          <a:tab pos="5486400" algn="r"/>
                        </a:tabLst>
                      </a:pPr>
                      <a:r>
                        <a:rPr lang="ru-RU" sz="1200">
                          <a:solidFill>
                            <a:schemeClr val="tx1"/>
                          </a:solidFill>
                          <a:effectLst/>
                        </a:rPr>
                        <a:t>Обоснование предпочтения (%)</a:t>
                      </a:r>
                      <a:endParaRPr lang="ru-RU" sz="1100">
                        <a:solidFill>
                          <a:schemeClr val="tx1"/>
                        </a:solidFill>
                        <a:effectLst/>
                        <a:latin typeface="Calibri"/>
                        <a:ea typeface="Calibri"/>
                        <a:cs typeface="Times New Roman"/>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0">
                <a:tc vMerge="1">
                  <a:txBody>
                    <a:bodyPr/>
                    <a:lstStyle/>
                    <a:p>
                      <a:endParaRPr lang="ru-RU"/>
                    </a:p>
                  </a:txBody>
                  <a:tcPr/>
                </a:tc>
                <a:tc>
                  <a:txBody>
                    <a:bodyPr/>
                    <a:lstStyle/>
                    <a:p>
                      <a:pPr algn="ctr">
                        <a:lnSpc>
                          <a:spcPct val="115000"/>
                        </a:lnSpc>
                        <a:spcAft>
                          <a:spcPts val="0"/>
                        </a:spcAft>
                      </a:pPr>
                      <a:r>
                        <a:rPr lang="ru-RU" sz="1200" dirty="0">
                          <a:solidFill>
                            <a:schemeClr val="tx1"/>
                          </a:solidFill>
                          <a:effectLst/>
                        </a:rPr>
                        <a:t>К</a:t>
                      </a:r>
                      <a:endParaRPr lang="ru-RU" sz="11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dirty="0">
                          <a:solidFill>
                            <a:schemeClr val="tx1"/>
                          </a:solidFill>
                          <a:effectLst/>
                        </a:rPr>
                        <a:t>Т</a:t>
                      </a:r>
                      <a:endParaRPr lang="ru-RU" sz="11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dirty="0">
                          <a:solidFill>
                            <a:schemeClr val="tx1"/>
                          </a:solidFill>
                          <a:effectLst/>
                        </a:rPr>
                        <a:t>Э</a:t>
                      </a:r>
                      <a:endParaRPr lang="ru-RU" sz="11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solidFill>
                            <a:schemeClr val="tx1"/>
                          </a:solidFill>
                          <a:effectLst/>
                        </a:rPr>
                        <a:t>В</a:t>
                      </a:r>
                      <a:endParaRPr lang="ru-RU" sz="110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solidFill>
                            <a:schemeClr val="tx1"/>
                          </a:solidFill>
                          <a:effectLst/>
                        </a:rPr>
                        <a:t>К</a:t>
                      </a:r>
                      <a:endParaRPr lang="ru-RU" sz="110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dirty="0">
                          <a:solidFill>
                            <a:schemeClr val="tx1"/>
                          </a:solidFill>
                          <a:effectLst/>
                        </a:rPr>
                        <a:t>Т</a:t>
                      </a:r>
                      <a:endParaRPr lang="ru-RU" sz="11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solidFill>
                            <a:schemeClr val="tx1"/>
                          </a:solidFill>
                          <a:effectLst/>
                        </a:rPr>
                        <a:t>Э</a:t>
                      </a:r>
                      <a:endParaRPr lang="ru-RU" sz="110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solidFill>
                            <a:schemeClr val="tx1"/>
                          </a:solidFill>
                          <a:effectLst/>
                        </a:rPr>
                        <a:t>В</a:t>
                      </a:r>
                      <a:endParaRPr lang="ru-RU" sz="110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0">
                <a:tc>
                  <a:txBody>
                    <a:bodyPr/>
                    <a:lstStyle/>
                    <a:p>
                      <a:pPr algn="ctr">
                        <a:lnSpc>
                          <a:spcPct val="115000"/>
                        </a:lnSpc>
                        <a:spcAft>
                          <a:spcPts val="0"/>
                        </a:spcAft>
                      </a:pPr>
                      <a:r>
                        <a:rPr lang="ru-RU" sz="1200" dirty="0">
                          <a:solidFill>
                            <a:schemeClr val="tx1"/>
                          </a:solidFill>
                          <a:effectLst/>
                        </a:rPr>
                        <a:t>г. Данилов (центр)</a:t>
                      </a:r>
                      <a:endParaRPr lang="ru-RU" sz="1100" dirty="0">
                        <a:solidFill>
                          <a:schemeClr val="tx1"/>
                        </a:solidFill>
                        <a:effectLst/>
                        <a:latin typeface="Calibri"/>
                        <a:ea typeface="Calibri"/>
                        <a:cs typeface="Times New Roman"/>
                      </a:endParaRPr>
                    </a:p>
                  </a:txBody>
                  <a:tcPr marL="68580" marR="68580" marT="0" marB="0" anchor="ctr"/>
                </a:tc>
                <a:tc>
                  <a:txBody>
                    <a:bodyPr/>
                    <a:lstStyle/>
                    <a:p>
                      <a:pPr>
                        <a:lnSpc>
                          <a:spcPct val="115000"/>
                        </a:lnSpc>
                        <a:spcAft>
                          <a:spcPts val="0"/>
                        </a:spcAft>
                      </a:pPr>
                      <a:r>
                        <a:rPr lang="ru-RU" sz="1200">
                          <a:solidFill>
                            <a:schemeClr val="tx1"/>
                          </a:solidFill>
                          <a:effectLst/>
                        </a:rPr>
                        <a:t>31</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dirty="0">
                          <a:solidFill>
                            <a:schemeClr val="tx1"/>
                          </a:solidFill>
                          <a:effectLst/>
                        </a:rPr>
                        <a:t>23</a:t>
                      </a:r>
                      <a:endParaRPr lang="ru-RU" sz="11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dirty="0">
                          <a:solidFill>
                            <a:schemeClr val="tx1"/>
                          </a:solidFill>
                          <a:effectLst/>
                        </a:rPr>
                        <a:t>23</a:t>
                      </a:r>
                      <a:endParaRPr lang="ru-RU" sz="11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dirty="0">
                          <a:solidFill>
                            <a:schemeClr val="tx1"/>
                          </a:solidFill>
                          <a:effectLst/>
                        </a:rPr>
                        <a:t>23</a:t>
                      </a:r>
                      <a:endParaRPr lang="ru-RU" sz="11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dirty="0">
                          <a:solidFill>
                            <a:schemeClr val="tx1"/>
                          </a:solidFill>
                          <a:effectLst/>
                        </a:rPr>
                        <a:t>22</a:t>
                      </a:r>
                      <a:endParaRPr lang="ru-RU" sz="11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35</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30</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13</a:t>
                      </a:r>
                      <a:endParaRPr lang="ru-RU" sz="110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0">
                <a:tc>
                  <a:txBody>
                    <a:bodyPr/>
                    <a:lstStyle/>
                    <a:p>
                      <a:pPr algn="ctr">
                        <a:lnSpc>
                          <a:spcPct val="115000"/>
                        </a:lnSpc>
                        <a:spcAft>
                          <a:spcPts val="0"/>
                        </a:spcAft>
                      </a:pPr>
                      <a:r>
                        <a:rPr lang="ru-RU" sz="1200" dirty="0">
                          <a:solidFill>
                            <a:schemeClr val="tx1"/>
                          </a:solidFill>
                          <a:effectLst/>
                        </a:rPr>
                        <a:t>г. Данилов (окраины)</a:t>
                      </a:r>
                      <a:endParaRPr lang="ru-RU" sz="1100" dirty="0">
                        <a:solidFill>
                          <a:schemeClr val="tx1"/>
                        </a:solidFill>
                        <a:effectLst/>
                        <a:latin typeface="Calibri"/>
                        <a:ea typeface="Calibri"/>
                        <a:cs typeface="Times New Roman"/>
                      </a:endParaRPr>
                    </a:p>
                  </a:txBody>
                  <a:tcPr marL="68580" marR="68580" marT="0" marB="0" anchor="ctr"/>
                </a:tc>
                <a:tc>
                  <a:txBody>
                    <a:bodyPr/>
                    <a:lstStyle/>
                    <a:p>
                      <a:pPr>
                        <a:lnSpc>
                          <a:spcPct val="115000"/>
                        </a:lnSpc>
                        <a:spcAft>
                          <a:spcPts val="0"/>
                        </a:spcAft>
                      </a:pPr>
                      <a:r>
                        <a:rPr lang="ru-RU" sz="1200" dirty="0">
                          <a:solidFill>
                            <a:schemeClr val="tx1"/>
                          </a:solidFill>
                          <a:effectLst/>
                        </a:rPr>
                        <a:t>30</a:t>
                      </a:r>
                      <a:endParaRPr lang="ru-RU" sz="11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25 </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dirty="0">
                          <a:solidFill>
                            <a:schemeClr val="tx1"/>
                          </a:solidFill>
                          <a:effectLst/>
                        </a:rPr>
                        <a:t>25</a:t>
                      </a:r>
                      <a:endParaRPr lang="ru-RU" sz="11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20</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dirty="0">
                          <a:solidFill>
                            <a:schemeClr val="tx1"/>
                          </a:solidFill>
                          <a:effectLst/>
                        </a:rPr>
                        <a:t>33</a:t>
                      </a:r>
                      <a:endParaRPr lang="ru-RU" sz="11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dirty="0">
                          <a:solidFill>
                            <a:schemeClr val="tx1"/>
                          </a:solidFill>
                          <a:effectLst/>
                        </a:rPr>
                        <a:t>33</a:t>
                      </a:r>
                      <a:endParaRPr lang="ru-RU" sz="11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dirty="0">
                          <a:solidFill>
                            <a:schemeClr val="tx1"/>
                          </a:solidFill>
                          <a:effectLst/>
                        </a:rPr>
                        <a:t>22</a:t>
                      </a:r>
                      <a:endParaRPr lang="ru-RU" sz="11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12</a:t>
                      </a:r>
                      <a:endParaRPr lang="ru-RU" sz="110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0">
                <a:tc>
                  <a:txBody>
                    <a:bodyPr/>
                    <a:lstStyle/>
                    <a:p>
                      <a:pPr algn="ctr">
                        <a:lnSpc>
                          <a:spcPct val="115000"/>
                        </a:lnSpc>
                        <a:spcAft>
                          <a:spcPts val="0"/>
                        </a:spcAft>
                      </a:pPr>
                      <a:r>
                        <a:rPr lang="ru-RU" sz="1200" dirty="0">
                          <a:solidFill>
                            <a:schemeClr val="tx1"/>
                          </a:solidFill>
                          <a:effectLst/>
                        </a:rPr>
                        <a:t>Поселок гор. типа</a:t>
                      </a:r>
                      <a:endParaRPr lang="ru-RU" sz="1100" dirty="0">
                        <a:solidFill>
                          <a:schemeClr val="tx1"/>
                        </a:solidFill>
                        <a:effectLst/>
                        <a:latin typeface="Calibri"/>
                        <a:ea typeface="Calibri"/>
                        <a:cs typeface="Times New Roman"/>
                      </a:endParaRPr>
                    </a:p>
                  </a:txBody>
                  <a:tcPr marL="68580" marR="68580" marT="0" marB="0" anchor="ctr"/>
                </a:tc>
                <a:tc>
                  <a:txBody>
                    <a:bodyPr/>
                    <a:lstStyle/>
                    <a:p>
                      <a:pPr>
                        <a:lnSpc>
                          <a:spcPct val="115000"/>
                        </a:lnSpc>
                        <a:spcAft>
                          <a:spcPts val="0"/>
                        </a:spcAft>
                      </a:pPr>
                      <a:r>
                        <a:rPr lang="ru-RU" sz="1200">
                          <a:solidFill>
                            <a:schemeClr val="tx1"/>
                          </a:solidFill>
                          <a:effectLst/>
                        </a:rPr>
                        <a:t>28</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23</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23</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26</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54</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31</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dirty="0">
                          <a:solidFill>
                            <a:schemeClr val="tx1"/>
                          </a:solidFill>
                          <a:effectLst/>
                        </a:rPr>
                        <a:t>15</a:t>
                      </a:r>
                      <a:endParaRPr lang="ru-RU" sz="11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a:t>
                      </a:r>
                      <a:endParaRPr lang="ru-RU" sz="110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0">
                <a:tc>
                  <a:txBody>
                    <a:bodyPr/>
                    <a:lstStyle/>
                    <a:p>
                      <a:pPr algn="ctr">
                        <a:lnSpc>
                          <a:spcPct val="115000"/>
                        </a:lnSpc>
                        <a:spcAft>
                          <a:spcPts val="0"/>
                        </a:spcAft>
                      </a:pPr>
                      <a:r>
                        <a:rPr lang="ru-RU" sz="1200" dirty="0">
                          <a:solidFill>
                            <a:schemeClr val="tx1"/>
                          </a:solidFill>
                          <a:effectLst/>
                        </a:rPr>
                        <a:t>Деревня</a:t>
                      </a:r>
                      <a:endParaRPr lang="ru-RU" sz="1100" dirty="0">
                        <a:solidFill>
                          <a:schemeClr val="tx1"/>
                        </a:solidFill>
                        <a:effectLst/>
                        <a:latin typeface="Calibri"/>
                        <a:ea typeface="Calibri"/>
                        <a:cs typeface="Times New Roman"/>
                      </a:endParaRPr>
                    </a:p>
                  </a:txBody>
                  <a:tcPr marL="68580" marR="68580" marT="0" marB="0" anchor="ctr"/>
                </a:tc>
                <a:tc>
                  <a:txBody>
                    <a:bodyPr/>
                    <a:lstStyle/>
                    <a:p>
                      <a:pPr>
                        <a:lnSpc>
                          <a:spcPct val="115000"/>
                        </a:lnSpc>
                        <a:spcAft>
                          <a:spcPts val="0"/>
                        </a:spcAft>
                      </a:pPr>
                      <a:r>
                        <a:rPr lang="ru-RU" sz="1200">
                          <a:solidFill>
                            <a:schemeClr val="tx1"/>
                          </a:solidFill>
                          <a:effectLst/>
                        </a:rPr>
                        <a:t>26</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19</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21</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34</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35</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25</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30</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dirty="0">
                          <a:solidFill>
                            <a:schemeClr val="tx1"/>
                          </a:solidFill>
                          <a:effectLst/>
                        </a:rPr>
                        <a:t>10</a:t>
                      </a:r>
                      <a:endParaRPr lang="ru-RU" sz="1100" dirty="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0">
                <a:tc>
                  <a:txBody>
                    <a:bodyPr/>
                    <a:lstStyle/>
                    <a:p>
                      <a:pPr algn="ctr">
                        <a:lnSpc>
                          <a:spcPct val="115000"/>
                        </a:lnSpc>
                        <a:spcAft>
                          <a:spcPts val="0"/>
                        </a:spcAft>
                      </a:pPr>
                      <a:r>
                        <a:rPr lang="ru-RU" sz="1200" dirty="0">
                          <a:solidFill>
                            <a:schemeClr val="tx1"/>
                          </a:solidFill>
                          <a:effectLst/>
                        </a:rPr>
                        <a:t>Всего (среднее)</a:t>
                      </a:r>
                      <a:endParaRPr lang="ru-RU" sz="1100" dirty="0">
                        <a:solidFill>
                          <a:schemeClr val="tx1"/>
                        </a:solidFill>
                        <a:effectLst/>
                        <a:latin typeface="Calibri"/>
                        <a:ea typeface="Calibri"/>
                        <a:cs typeface="Times New Roman"/>
                      </a:endParaRPr>
                    </a:p>
                  </a:txBody>
                  <a:tcPr marL="68580" marR="68580" marT="0" marB="0" anchor="ctr"/>
                </a:tc>
                <a:tc>
                  <a:txBody>
                    <a:bodyPr/>
                    <a:lstStyle/>
                    <a:p>
                      <a:pPr>
                        <a:lnSpc>
                          <a:spcPct val="115000"/>
                        </a:lnSpc>
                        <a:spcAft>
                          <a:spcPts val="0"/>
                        </a:spcAft>
                      </a:pPr>
                      <a:r>
                        <a:rPr lang="ru-RU" sz="1200">
                          <a:solidFill>
                            <a:schemeClr val="tx1"/>
                          </a:solidFill>
                          <a:effectLst/>
                        </a:rPr>
                        <a:t>29</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22</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23</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26</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36</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31</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24</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dirty="0">
                          <a:solidFill>
                            <a:schemeClr val="tx1"/>
                          </a:solidFill>
                          <a:effectLst/>
                        </a:rPr>
                        <a:t>9</a:t>
                      </a:r>
                      <a:endParaRPr lang="ru-RU" sz="1100" dirty="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bl>
          </a:graphicData>
        </a:graphic>
      </p:graphicFrame>
      <p:sp>
        <p:nvSpPr>
          <p:cNvPr id="8" name="Прямоугольник 7"/>
          <p:cNvSpPr/>
          <p:nvPr/>
        </p:nvSpPr>
        <p:spPr>
          <a:xfrm>
            <a:off x="611560" y="4031486"/>
            <a:ext cx="8064896" cy="261610"/>
          </a:xfrm>
          <a:prstGeom prst="rect">
            <a:avLst/>
          </a:prstGeom>
        </p:spPr>
        <p:txBody>
          <a:bodyPr wrap="square">
            <a:spAutoFit/>
          </a:bodyPr>
          <a:lstStyle/>
          <a:p>
            <a:r>
              <a:rPr lang="ru-RU" sz="1100" b="1" dirty="0"/>
              <a:t>Факторы выбора источников воды населением в представлениях государственных служащих (удельный вес)</a:t>
            </a:r>
            <a:endParaRPr lang="ru-RU" sz="1100" dirty="0"/>
          </a:p>
        </p:txBody>
      </p:sp>
    </p:spTree>
    <p:extLst>
      <p:ext uri="{BB962C8B-B14F-4D97-AF65-F5344CB8AC3E}">
        <p14:creationId xmlns:p14="http://schemas.microsoft.com/office/powerpoint/2010/main" val="30565968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64704"/>
            <a:ext cx="8229600" cy="936104"/>
          </a:xfrm>
        </p:spPr>
        <p:txBody>
          <a:bodyPr/>
          <a:lstStyle/>
          <a:p>
            <a:r>
              <a:rPr lang="ru-RU" sz="2000" b="1" dirty="0">
                <a:latin typeface="Arial" panose="020B0604020202020204" pitchFamily="34" charset="0"/>
                <a:cs typeface="Arial" panose="020B0604020202020204" pitchFamily="34" charset="0"/>
              </a:rPr>
              <a:t>10. Оценки природных ресурсов и </a:t>
            </a:r>
            <a:r>
              <a:rPr lang="ru-RU" sz="2000" b="1" dirty="0" err="1">
                <a:latin typeface="Arial" panose="020B0604020202020204" pitchFamily="34" charset="0"/>
                <a:cs typeface="Arial" panose="020B0604020202020204" pitchFamily="34" charset="0"/>
              </a:rPr>
              <a:t>экосистемных</a:t>
            </a:r>
            <a:r>
              <a:rPr lang="ru-RU" sz="2000" b="1" dirty="0">
                <a:latin typeface="Arial" panose="020B0604020202020204" pitchFamily="34" charset="0"/>
                <a:cs typeface="Arial" panose="020B0604020202020204" pitchFamily="34" charset="0"/>
              </a:rPr>
              <a:t> услуг на микроуровне как индикаторы поведенческих особенностей в сфере природопользования</a:t>
            </a:r>
          </a:p>
        </p:txBody>
      </p:sp>
      <p:sp>
        <p:nvSpPr>
          <p:cNvPr id="4" name="Номер слайда 3"/>
          <p:cNvSpPr>
            <a:spLocks noGrp="1"/>
          </p:cNvSpPr>
          <p:nvPr>
            <p:ph type="sldNum" sz="quarter" idx="12"/>
          </p:nvPr>
        </p:nvSpPr>
        <p:spPr/>
        <p:txBody>
          <a:bodyPr/>
          <a:lstStyle/>
          <a:p>
            <a:pPr>
              <a:defRPr/>
            </a:pPr>
            <a:fld id="{3D87BCC6-FDE2-4C92-9BEF-1AEA66466CC6}" type="slidenum">
              <a:rPr lang="ru-RU" smtClean="0"/>
              <a:pPr>
                <a:defRPr/>
              </a:pPr>
              <a:t>33</a:t>
            </a:fld>
            <a:endParaRPr lang="ru-RU"/>
          </a:p>
        </p:txBody>
      </p:sp>
      <p:graphicFrame>
        <p:nvGraphicFramePr>
          <p:cNvPr id="8" name="Таблица 7"/>
          <p:cNvGraphicFramePr>
            <a:graphicFrameLocks noGrp="1"/>
          </p:cNvGraphicFramePr>
          <p:nvPr>
            <p:extLst>
              <p:ext uri="{D42A27DB-BD31-4B8C-83A1-F6EECF244321}">
                <p14:modId xmlns:p14="http://schemas.microsoft.com/office/powerpoint/2010/main" val="419497589"/>
              </p:ext>
            </p:extLst>
          </p:nvPr>
        </p:nvGraphicFramePr>
        <p:xfrm>
          <a:off x="538335" y="2034426"/>
          <a:ext cx="8210129" cy="2366010"/>
        </p:xfrm>
        <a:graphic>
          <a:graphicData uri="http://schemas.openxmlformats.org/drawingml/2006/table">
            <a:tbl>
              <a:tblPr firstRow="1" firstCol="1" bandRow="1">
                <a:tableStyleId>{0505E3EF-67EA-436B-97B2-0124C06EBD24}</a:tableStyleId>
              </a:tblPr>
              <a:tblGrid>
                <a:gridCol w="1867778">
                  <a:extLst>
                    <a:ext uri="{9D8B030D-6E8A-4147-A177-3AD203B41FA5}">
                      <a16:colId xmlns:a16="http://schemas.microsoft.com/office/drawing/2014/main" val="20000"/>
                    </a:ext>
                  </a:extLst>
                </a:gridCol>
                <a:gridCol w="2114117">
                  <a:extLst>
                    <a:ext uri="{9D8B030D-6E8A-4147-A177-3AD203B41FA5}">
                      <a16:colId xmlns:a16="http://schemas.microsoft.com/office/drawing/2014/main" val="20001"/>
                    </a:ext>
                  </a:extLst>
                </a:gridCol>
                <a:gridCol w="2114117">
                  <a:extLst>
                    <a:ext uri="{9D8B030D-6E8A-4147-A177-3AD203B41FA5}">
                      <a16:colId xmlns:a16="http://schemas.microsoft.com/office/drawing/2014/main" val="20002"/>
                    </a:ext>
                  </a:extLst>
                </a:gridCol>
                <a:gridCol w="2114117">
                  <a:extLst>
                    <a:ext uri="{9D8B030D-6E8A-4147-A177-3AD203B41FA5}">
                      <a16:colId xmlns:a16="http://schemas.microsoft.com/office/drawing/2014/main" val="20003"/>
                    </a:ext>
                  </a:extLst>
                </a:gridCol>
              </a:tblGrid>
              <a:tr h="0">
                <a:tc>
                  <a:txBody>
                    <a:bodyPr/>
                    <a:lstStyle/>
                    <a:p>
                      <a:pPr algn="ctr">
                        <a:lnSpc>
                          <a:spcPct val="115000"/>
                        </a:lnSpc>
                        <a:spcAft>
                          <a:spcPts val="0"/>
                        </a:spcAft>
                      </a:pPr>
                      <a:r>
                        <a:rPr lang="ru-RU" sz="900" dirty="0">
                          <a:effectLst/>
                        </a:rPr>
                        <a:t>Сектор водопользования</a:t>
                      </a:r>
                      <a:endParaRPr lang="ru-RU" sz="900" dirty="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900" dirty="0">
                          <a:effectLst/>
                        </a:rPr>
                        <a:t>Объем ежегодного потребления воды, </a:t>
                      </a:r>
                      <a:r>
                        <a:rPr lang="ru-RU" sz="900" dirty="0" err="1">
                          <a:effectLst/>
                        </a:rPr>
                        <a:t>тыс.куб.м</a:t>
                      </a:r>
                      <a:r>
                        <a:rPr lang="ru-RU" sz="900" dirty="0">
                          <a:effectLst/>
                        </a:rPr>
                        <a:t>/год</a:t>
                      </a:r>
                      <a:endParaRPr lang="ru-RU" sz="900" dirty="0">
                        <a:effectLst/>
                        <a:latin typeface="Calibri"/>
                        <a:ea typeface="Calibri"/>
                        <a:cs typeface="Times New Roman"/>
                      </a:endParaRPr>
                    </a:p>
                  </a:txBody>
                  <a:tcPr marL="67945" marR="67945" marT="0" marB="0"/>
                </a:tc>
                <a:tc>
                  <a:txBody>
                    <a:bodyPr/>
                    <a:lstStyle/>
                    <a:p>
                      <a:pPr indent="11430" algn="ctr">
                        <a:lnSpc>
                          <a:spcPct val="115000"/>
                        </a:lnSpc>
                        <a:spcAft>
                          <a:spcPts val="0"/>
                        </a:spcAft>
                      </a:pPr>
                      <a:r>
                        <a:rPr lang="ru-RU" sz="900" dirty="0">
                          <a:effectLst/>
                        </a:rPr>
                        <a:t>Валовая стоимость, </a:t>
                      </a:r>
                      <a:br>
                        <a:rPr lang="ru-RU" sz="900" dirty="0">
                          <a:effectLst/>
                        </a:rPr>
                      </a:br>
                      <a:r>
                        <a:rPr lang="ru-RU" sz="900" dirty="0">
                          <a:effectLst/>
                        </a:rPr>
                        <a:t>млн руб.</a:t>
                      </a:r>
                      <a:endParaRPr lang="ru-RU" sz="900" dirty="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900">
                          <a:effectLst/>
                        </a:rPr>
                        <a:t>Чистая стоимость, млн руб.</a:t>
                      </a:r>
                      <a:endParaRPr lang="ru-RU" sz="900">
                        <a:effectLst/>
                        <a:latin typeface="Calibri"/>
                        <a:ea typeface="Calibri"/>
                        <a:cs typeface="Times New Roman"/>
                      </a:endParaRPr>
                    </a:p>
                  </a:txBody>
                  <a:tcPr marL="67945" marR="67945" marT="0" marB="0"/>
                </a:tc>
                <a:extLst>
                  <a:ext uri="{0D108BD9-81ED-4DB2-BD59-A6C34878D82A}">
                    <a16:rowId xmlns:a16="http://schemas.microsoft.com/office/drawing/2014/main" val="10000"/>
                  </a:ext>
                </a:extLst>
              </a:tr>
              <a:tr h="0">
                <a:tc>
                  <a:txBody>
                    <a:bodyPr/>
                    <a:lstStyle/>
                    <a:p>
                      <a:pPr algn="just">
                        <a:lnSpc>
                          <a:spcPct val="115000"/>
                        </a:lnSpc>
                        <a:spcAft>
                          <a:spcPts val="0"/>
                        </a:spcAft>
                      </a:pPr>
                      <a:r>
                        <a:rPr lang="ru-RU" sz="900" dirty="0">
                          <a:effectLst/>
                        </a:rPr>
                        <a:t>Домашние хозяйства </a:t>
                      </a:r>
                      <a:r>
                        <a:rPr lang="ru-RU" sz="900" baseline="30000" dirty="0">
                          <a:effectLst/>
                        </a:rPr>
                        <a:t>1)</a:t>
                      </a:r>
                      <a:r>
                        <a:rPr lang="ru-RU" sz="900" dirty="0">
                          <a:effectLst/>
                        </a:rPr>
                        <a:t> :</a:t>
                      </a:r>
                    </a:p>
                    <a:p>
                      <a:pPr algn="just">
                        <a:lnSpc>
                          <a:spcPct val="115000"/>
                        </a:lnSpc>
                        <a:spcAft>
                          <a:spcPts val="0"/>
                        </a:spcAft>
                      </a:pPr>
                      <a:r>
                        <a:rPr lang="ru-RU" sz="900" dirty="0">
                          <a:effectLst/>
                        </a:rPr>
                        <a:t>городские</a:t>
                      </a:r>
                    </a:p>
                    <a:p>
                      <a:pPr algn="just">
                        <a:lnSpc>
                          <a:spcPct val="115000"/>
                        </a:lnSpc>
                        <a:spcAft>
                          <a:spcPts val="0"/>
                        </a:spcAft>
                      </a:pPr>
                      <a:r>
                        <a:rPr lang="ru-RU" sz="900" dirty="0">
                          <a:effectLst/>
                        </a:rPr>
                        <a:t>сельские</a:t>
                      </a:r>
                    </a:p>
                    <a:p>
                      <a:pPr algn="just">
                        <a:lnSpc>
                          <a:spcPct val="115000"/>
                        </a:lnSpc>
                        <a:spcAft>
                          <a:spcPts val="0"/>
                        </a:spcAft>
                      </a:pPr>
                      <a:r>
                        <a:rPr lang="ru-RU" sz="900" dirty="0">
                          <a:effectLst/>
                        </a:rPr>
                        <a:t>ВСЕГО</a:t>
                      </a:r>
                      <a:endParaRPr lang="ru-RU" sz="900" dirty="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900" dirty="0">
                          <a:effectLst/>
                        </a:rPr>
                        <a:t> </a:t>
                      </a:r>
                    </a:p>
                    <a:p>
                      <a:pPr algn="ctr">
                        <a:lnSpc>
                          <a:spcPct val="115000"/>
                        </a:lnSpc>
                        <a:spcAft>
                          <a:spcPts val="0"/>
                        </a:spcAft>
                      </a:pPr>
                      <a:r>
                        <a:rPr lang="ru-RU" sz="900" dirty="0">
                          <a:effectLst/>
                        </a:rPr>
                        <a:t>1519,7</a:t>
                      </a:r>
                    </a:p>
                    <a:p>
                      <a:pPr algn="ctr">
                        <a:lnSpc>
                          <a:spcPct val="115000"/>
                        </a:lnSpc>
                        <a:spcAft>
                          <a:spcPts val="0"/>
                        </a:spcAft>
                      </a:pPr>
                      <a:r>
                        <a:rPr lang="ru-RU" sz="900" dirty="0">
                          <a:effectLst/>
                        </a:rPr>
                        <a:t>380,3</a:t>
                      </a:r>
                    </a:p>
                    <a:p>
                      <a:pPr algn="ctr">
                        <a:lnSpc>
                          <a:spcPct val="115000"/>
                        </a:lnSpc>
                        <a:spcAft>
                          <a:spcPts val="0"/>
                        </a:spcAft>
                      </a:pPr>
                      <a:r>
                        <a:rPr lang="ru-RU" sz="900" dirty="0">
                          <a:effectLst/>
                        </a:rPr>
                        <a:t>1913,0</a:t>
                      </a:r>
                      <a:endParaRPr lang="ru-RU" sz="900" dirty="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900" dirty="0">
                          <a:effectLst/>
                        </a:rPr>
                        <a:t> </a:t>
                      </a:r>
                    </a:p>
                    <a:p>
                      <a:pPr algn="ctr">
                        <a:lnSpc>
                          <a:spcPct val="115000"/>
                        </a:lnSpc>
                        <a:spcAft>
                          <a:spcPts val="0"/>
                        </a:spcAft>
                      </a:pPr>
                      <a:r>
                        <a:rPr lang="ru-RU" sz="900" dirty="0">
                          <a:effectLst/>
                        </a:rPr>
                        <a:t>313,5</a:t>
                      </a:r>
                    </a:p>
                    <a:p>
                      <a:pPr algn="ctr">
                        <a:lnSpc>
                          <a:spcPct val="115000"/>
                        </a:lnSpc>
                        <a:spcAft>
                          <a:spcPts val="0"/>
                        </a:spcAft>
                      </a:pPr>
                      <a:r>
                        <a:rPr lang="ru-RU" sz="900" dirty="0">
                          <a:effectLst/>
                        </a:rPr>
                        <a:t>76,1</a:t>
                      </a:r>
                    </a:p>
                    <a:p>
                      <a:pPr algn="ctr">
                        <a:lnSpc>
                          <a:spcPct val="115000"/>
                        </a:lnSpc>
                        <a:spcAft>
                          <a:spcPts val="0"/>
                        </a:spcAft>
                      </a:pPr>
                      <a:r>
                        <a:rPr lang="ru-RU" sz="900" dirty="0">
                          <a:effectLst/>
                        </a:rPr>
                        <a:t>392,2</a:t>
                      </a:r>
                      <a:endParaRPr lang="ru-RU" sz="900" dirty="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900" dirty="0">
                          <a:effectLst/>
                        </a:rPr>
                        <a:t> </a:t>
                      </a:r>
                    </a:p>
                    <a:p>
                      <a:pPr algn="ctr">
                        <a:lnSpc>
                          <a:spcPct val="115000"/>
                        </a:lnSpc>
                        <a:spcAft>
                          <a:spcPts val="0"/>
                        </a:spcAft>
                      </a:pPr>
                      <a:r>
                        <a:rPr lang="ru-RU" sz="900" dirty="0">
                          <a:effectLst/>
                        </a:rPr>
                        <a:t>- 7022,5</a:t>
                      </a:r>
                    </a:p>
                    <a:p>
                      <a:pPr algn="ctr">
                        <a:lnSpc>
                          <a:spcPct val="115000"/>
                        </a:lnSpc>
                        <a:spcAft>
                          <a:spcPts val="0"/>
                        </a:spcAft>
                      </a:pPr>
                      <a:r>
                        <a:rPr lang="ru-RU" sz="900" dirty="0">
                          <a:effectLst/>
                        </a:rPr>
                        <a:t>- 1760,4</a:t>
                      </a:r>
                    </a:p>
                    <a:p>
                      <a:pPr algn="ctr">
                        <a:lnSpc>
                          <a:spcPct val="115000"/>
                        </a:lnSpc>
                        <a:spcAft>
                          <a:spcPts val="0"/>
                        </a:spcAft>
                      </a:pPr>
                      <a:r>
                        <a:rPr lang="ru-RU" sz="900" dirty="0">
                          <a:effectLst/>
                        </a:rPr>
                        <a:t>- 8843,1</a:t>
                      </a:r>
                      <a:endParaRPr lang="ru-RU" sz="900" dirty="0">
                        <a:effectLst/>
                        <a:latin typeface="Calibri"/>
                        <a:ea typeface="Calibri"/>
                        <a:cs typeface="Times New Roman"/>
                      </a:endParaRPr>
                    </a:p>
                  </a:txBody>
                  <a:tcPr marL="67945" marR="67945" marT="0" marB="0"/>
                </a:tc>
                <a:extLst>
                  <a:ext uri="{0D108BD9-81ED-4DB2-BD59-A6C34878D82A}">
                    <a16:rowId xmlns:a16="http://schemas.microsoft.com/office/drawing/2014/main" val="10001"/>
                  </a:ext>
                </a:extLst>
              </a:tr>
              <a:tr h="0">
                <a:tc>
                  <a:txBody>
                    <a:bodyPr/>
                    <a:lstStyle/>
                    <a:p>
                      <a:pPr algn="just">
                        <a:lnSpc>
                          <a:spcPct val="115000"/>
                        </a:lnSpc>
                        <a:spcAft>
                          <a:spcPts val="0"/>
                        </a:spcAft>
                      </a:pPr>
                      <a:r>
                        <a:rPr lang="ru-RU" sz="900" dirty="0">
                          <a:effectLst/>
                        </a:rPr>
                        <a:t>Сельское хозяйство </a:t>
                      </a:r>
                      <a:r>
                        <a:rPr lang="ru-RU" sz="900" baseline="30000" dirty="0">
                          <a:effectLst/>
                        </a:rPr>
                        <a:t>2) </a:t>
                      </a:r>
                      <a:r>
                        <a:rPr lang="ru-RU" sz="900" dirty="0">
                          <a:effectLst/>
                        </a:rPr>
                        <a:t>:</a:t>
                      </a:r>
                    </a:p>
                    <a:p>
                      <a:pPr algn="just">
                        <a:lnSpc>
                          <a:spcPct val="115000"/>
                        </a:lnSpc>
                        <a:spcAft>
                          <a:spcPts val="0"/>
                        </a:spcAft>
                      </a:pPr>
                      <a:r>
                        <a:rPr lang="ru-RU" sz="900" dirty="0">
                          <a:effectLst/>
                        </a:rPr>
                        <a:t>подземные источники</a:t>
                      </a:r>
                    </a:p>
                    <a:p>
                      <a:pPr algn="just">
                        <a:lnSpc>
                          <a:spcPct val="115000"/>
                        </a:lnSpc>
                        <a:spcAft>
                          <a:spcPts val="0"/>
                        </a:spcAft>
                      </a:pPr>
                      <a:r>
                        <a:rPr lang="ru-RU" sz="900" dirty="0">
                          <a:effectLst/>
                        </a:rPr>
                        <a:t>поверхностные источники</a:t>
                      </a:r>
                    </a:p>
                    <a:p>
                      <a:pPr algn="just">
                        <a:lnSpc>
                          <a:spcPct val="115000"/>
                        </a:lnSpc>
                        <a:spcAft>
                          <a:spcPts val="0"/>
                        </a:spcAft>
                      </a:pPr>
                      <a:r>
                        <a:rPr lang="ru-RU" sz="900" dirty="0">
                          <a:effectLst/>
                        </a:rPr>
                        <a:t>ВСЕГО</a:t>
                      </a:r>
                      <a:endParaRPr lang="ru-RU" sz="900" dirty="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900" dirty="0">
                          <a:effectLst/>
                        </a:rPr>
                        <a:t> </a:t>
                      </a:r>
                    </a:p>
                    <a:p>
                      <a:pPr algn="ctr">
                        <a:lnSpc>
                          <a:spcPct val="115000"/>
                        </a:lnSpc>
                        <a:spcAft>
                          <a:spcPts val="0"/>
                        </a:spcAft>
                      </a:pPr>
                      <a:r>
                        <a:rPr lang="ru-RU" sz="900" dirty="0">
                          <a:effectLst/>
                        </a:rPr>
                        <a:t>580,0</a:t>
                      </a:r>
                    </a:p>
                    <a:p>
                      <a:pPr algn="ctr">
                        <a:lnSpc>
                          <a:spcPct val="115000"/>
                        </a:lnSpc>
                        <a:spcAft>
                          <a:spcPts val="0"/>
                        </a:spcAft>
                      </a:pPr>
                      <a:r>
                        <a:rPr lang="ru-RU" sz="900" dirty="0">
                          <a:effectLst/>
                        </a:rPr>
                        <a:t>64,0</a:t>
                      </a:r>
                    </a:p>
                    <a:p>
                      <a:pPr algn="ctr">
                        <a:lnSpc>
                          <a:spcPct val="115000"/>
                        </a:lnSpc>
                        <a:spcAft>
                          <a:spcPts val="0"/>
                        </a:spcAft>
                      </a:pPr>
                      <a:r>
                        <a:rPr lang="ru-RU" sz="900" dirty="0">
                          <a:effectLst/>
                        </a:rPr>
                        <a:t>644,0</a:t>
                      </a:r>
                      <a:endParaRPr lang="ru-RU" sz="900" dirty="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900" dirty="0">
                          <a:effectLst/>
                        </a:rPr>
                        <a:t> </a:t>
                      </a:r>
                    </a:p>
                    <a:p>
                      <a:pPr algn="ctr">
                        <a:lnSpc>
                          <a:spcPct val="115000"/>
                        </a:lnSpc>
                        <a:spcAft>
                          <a:spcPts val="0"/>
                        </a:spcAft>
                      </a:pPr>
                      <a:r>
                        <a:rPr lang="ru-RU" sz="900" dirty="0">
                          <a:effectLst/>
                        </a:rPr>
                        <a:t>196,1</a:t>
                      </a:r>
                    </a:p>
                    <a:p>
                      <a:pPr algn="ctr">
                        <a:lnSpc>
                          <a:spcPct val="115000"/>
                        </a:lnSpc>
                        <a:spcAft>
                          <a:spcPts val="0"/>
                        </a:spcAft>
                      </a:pPr>
                      <a:r>
                        <a:rPr lang="ru-RU" sz="900" dirty="0">
                          <a:effectLst/>
                        </a:rPr>
                        <a:t>00,0</a:t>
                      </a:r>
                    </a:p>
                    <a:p>
                      <a:pPr algn="ctr">
                        <a:lnSpc>
                          <a:spcPct val="115000"/>
                        </a:lnSpc>
                        <a:spcAft>
                          <a:spcPts val="0"/>
                        </a:spcAft>
                      </a:pPr>
                      <a:r>
                        <a:rPr lang="ru-RU" sz="900" dirty="0">
                          <a:effectLst/>
                        </a:rPr>
                        <a:t>196,1</a:t>
                      </a:r>
                      <a:endParaRPr lang="ru-RU" sz="900" dirty="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900" dirty="0">
                          <a:effectLst/>
                        </a:rPr>
                        <a:t> </a:t>
                      </a:r>
                    </a:p>
                    <a:p>
                      <a:pPr algn="ctr">
                        <a:lnSpc>
                          <a:spcPct val="115000"/>
                        </a:lnSpc>
                        <a:spcAft>
                          <a:spcPts val="0"/>
                        </a:spcAft>
                      </a:pPr>
                      <a:r>
                        <a:rPr lang="ru-RU" sz="900" dirty="0">
                          <a:effectLst/>
                        </a:rPr>
                        <a:t>196,1</a:t>
                      </a:r>
                    </a:p>
                    <a:p>
                      <a:pPr algn="ctr">
                        <a:lnSpc>
                          <a:spcPct val="115000"/>
                        </a:lnSpc>
                        <a:spcAft>
                          <a:spcPts val="0"/>
                        </a:spcAft>
                      </a:pPr>
                      <a:r>
                        <a:rPr lang="ru-RU" sz="900" dirty="0">
                          <a:effectLst/>
                        </a:rPr>
                        <a:t>00,0</a:t>
                      </a:r>
                    </a:p>
                    <a:p>
                      <a:pPr algn="ctr">
                        <a:lnSpc>
                          <a:spcPct val="115000"/>
                        </a:lnSpc>
                        <a:spcAft>
                          <a:spcPts val="0"/>
                        </a:spcAft>
                      </a:pPr>
                      <a:r>
                        <a:rPr lang="ru-RU" sz="900" dirty="0">
                          <a:effectLst/>
                        </a:rPr>
                        <a:t>196,1</a:t>
                      </a:r>
                      <a:endParaRPr lang="ru-RU" sz="900" dirty="0">
                        <a:effectLst/>
                        <a:latin typeface="Calibri"/>
                        <a:ea typeface="Calibri"/>
                        <a:cs typeface="Times New Roman"/>
                      </a:endParaRPr>
                    </a:p>
                  </a:txBody>
                  <a:tcPr marL="67945" marR="67945" marT="0" marB="0"/>
                </a:tc>
                <a:extLst>
                  <a:ext uri="{0D108BD9-81ED-4DB2-BD59-A6C34878D82A}">
                    <a16:rowId xmlns:a16="http://schemas.microsoft.com/office/drawing/2014/main" val="10002"/>
                  </a:ext>
                </a:extLst>
              </a:tr>
              <a:tr h="0">
                <a:tc>
                  <a:txBody>
                    <a:bodyPr/>
                    <a:lstStyle/>
                    <a:p>
                      <a:pPr algn="just">
                        <a:lnSpc>
                          <a:spcPct val="115000"/>
                        </a:lnSpc>
                        <a:spcAft>
                          <a:spcPts val="0"/>
                        </a:spcAft>
                      </a:pPr>
                      <a:r>
                        <a:rPr lang="ru-RU" sz="900" dirty="0">
                          <a:effectLst/>
                        </a:rPr>
                        <a:t>Промышленность </a:t>
                      </a:r>
                      <a:r>
                        <a:rPr lang="ru-RU" sz="900" baseline="30000" dirty="0">
                          <a:effectLst/>
                        </a:rPr>
                        <a:t>3) </a:t>
                      </a:r>
                      <a:r>
                        <a:rPr lang="ru-RU" sz="900" dirty="0">
                          <a:effectLst/>
                        </a:rPr>
                        <a:t>:</a:t>
                      </a:r>
                    </a:p>
                    <a:p>
                      <a:pPr algn="just">
                        <a:lnSpc>
                          <a:spcPct val="115000"/>
                        </a:lnSpc>
                        <a:spcAft>
                          <a:spcPts val="0"/>
                        </a:spcAft>
                      </a:pPr>
                      <a:r>
                        <a:rPr lang="ru-RU" sz="900" dirty="0">
                          <a:effectLst/>
                        </a:rPr>
                        <a:t>подземные источники</a:t>
                      </a:r>
                    </a:p>
                    <a:p>
                      <a:pPr algn="just">
                        <a:lnSpc>
                          <a:spcPct val="115000"/>
                        </a:lnSpc>
                        <a:spcAft>
                          <a:spcPts val="0"/>
                        </a:spcAft>
                      </a:pPr>
                      <a:r>
                        <a:rPr lang="ru-RU" sz="900" dirty="0">
                          <a:effectLst/>
                        </a:rPr>
                        <a:t>поверхностные источники</a:t>
                      </a:r>
                    </a:p>
                    <a:p>
                      <a:pPr algn="just">
                        <a:lnSpc>
                          <a:spcPct val="115000"/>
                        </a:lnSpc>
                        <a:spcAft>
                          <a:spcPts val="0"/>
                        </a:spcAft>
                      </a:pPr>
                      <a:r>
                        <a:rPr lang="ru-RU" sz="900" dirty="0">
                          <a:effectLst/>
                        </a:rPr>
                        <a:t>ВСЕГО</a:t>
                      </a:r>
                      <a:endParaRPr lang="ru-RU" sz="900" dirty="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900">
                          <a:effectLst/>
                        </a:rPr>
                        <a:t> </a:t>
                      </a:r>
                    </a:p>
                    <a:p>
                      <a:pPr algn="ctr">
                        <a:lnSpc>
                          <a:spcPct val="115000"/>
                        </a:lnSpc>
                        <a:spcAft>
                          <a:spcPts val="0"/>
                        </a:spcAft>
                      </a:pPr>
                      <a:r>
                        <a:rPr lang="ru-RU" sz="900">
                          <a:effectLst/>
                        </a:rPr>
                        <a:t>720,7</a:t>
                      </a:r>
                    </a:p>
                    <a:p>
                      <a:pPr algn="ctr">
                        <a:lnSpc>
                          <a:spcPct val="115000"/>
                        </a:lnSpc>
                        <a:spcAft>
                          <a:spcPts val="0"/>
                        </a:spcAft>
                      </a:pPr>
                      <a:r>
                        <a:rPr lang="ru-RU" sz="900">
                          <a:effectLst/>
                        </a:rPr>
                        <a:t>19,6</a:t>
                      </a:r>
                    </a:p>
                    <a:p>
                      <a:pPr algn="ctr">
                        <a:lnSpc>
                          <a:spcPct val="115000"/>
                        </a:lnSpc>
                        <a:spcAft>
                          <a:spcPts val="0"/>
                        </a:spcAft>
                      </a:pPr>
                      <a:r>
                        <a:rPr lang="ru-RU" sz="900">
                          <a:effectLst/>
                        </a:rPr>
                        <a:t>740,3</a:t>
                      </a:r>
                      <a:endParaRPr lang="ru-RU" sz="90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900" dirty="0">
                          <a:effectLst/>
                        </a:rPr>
                        <a:t> </a:t>
                      </a:r>
                    </a:p>
                    <a:p>
                      <a:pPr algn="ctr">
                        <a:lnSpc>
                          <a:spcPct val="115000"/>
                        </a:lnSpc>
                        <a:spcAft>
                          <a:spcPts val="0"/>
                        </a:spcAft>
                      </a:pPr>
                      <a:r>
                        <a:rPr lang="ru-RU" sz="900" dirty="0">
                          <a:effectLst/>
                        </a:rPr>
                        <a:t>364,1</a:t>
                      </a:r>
                    </a:p>
                    <a:p>
                      <a:pPr algn="ctr">
                        <a:lnSpc>
                          <a:spcPct val="115000"/>
                        </a:lnSpc>
                        <a:spcAft>
                          <a:spcPts val="0"/>
                        </a:spcAft>
                      </a:pPr>
                      <a:r>
                        <a:rPr lang="ru-RU" sz="900" dirty="0">
                          <a:effectLst/>
                        </a:rPr>
                        <a:t>0,3</a:t>
                      </a:r>
                    </a:p>
                    <a:p>
                      <a:pPr algn="ctr">
                        <a:lnSpc>
                          <a:spcPct val="115000"/>
                        </a:lnSpc>
                        <a:spcAft>
                          <a:spcPts val="0"/>
                        </a:spcAft>
                      </a:pPr>
                      <a:r>
                        <a:rPr lang="ru-RU" sz="900" dirty="0">
                          <a:effectLst/>
                        </a:rPr>
                        <a:t>364,4</a:t>
                      </a:r>
                      <a:endParaRPr lang="ru-RU" sz="900" dirty="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900" dirty="0">
                          <a:effectLst/>
                        </a:rPr>
                        <a:t> </a:t>
                      </a:r>
                    </a:p>
                    <a:p>
                      <a:pPr algn="ctr">
                        <a:lnSpc>
                          <a:spcPct val="115000"/>
                        </a:lnSpc>
                        <a:spcAft>
                          <a:spcPts val="0"/>
                        </a:spcAft>
                      </a:pPr>
                      <a:r>
                        <a:rPr lang="ru-RU" sz="900" dirty="0">
                          <a:effectLst/>
                        </a:rPr>
                        <a:t>364,1</a:t>
                      </a:r>
                    </a:p>
                    <a:p>
                      <a:pPr algn="ctr">
                        <a:lnSpc>
                          <a:spcPct val="115000"/>
                        </a:lnSpc>
                        <a:spcAft>
                          <a:spcPts val="0"/>
                        </a:spcAft>
                      </a:pPr>
                      <a:r>
                        <a:rPr lang="ru-RU" sz="900" dirty="0">
                          <a:effectLst/>
                        </a:rPr>
                        <a:t>0,3</a:t>
                      </a:r>
                    </a:p>
                    <a:p>
                      <a:pPr algn="ctr">
                        <a:lnSpc>
                          <a:spcPct val="115000"/>
                        </a:lnSpc>
                        <a:spcAft>
                          <a:spcPts val="0"/>
                        </a:spcAft>
                      </a:pPr>
                      <a:r>
                        <a:rPr lang="ru-RU" sz="900" dirty="0">
                          <a:effectLst/>
                        </a:rPr>
                        <a:t>364,4</a:t>
                      </a:r>
                      <a:endParaRPr lang="ru-RU" sz="900" dirty="0">
                        <a:effectLst/>
                        <a:latin typeface="Calibri"/>
                        <a:ea typeface="Calibri"/>
                        <a:cs typeface="Times New Roman"/>
                      </a:endParaRPr>
                    </a:p>
                  </a:txBody>
                  <a:tcPr marL="67945" marR="67945" marT="0" marB="0"/>
                </a:tc>
                <a:extLst>
                  <a:ext uri="{0D108BD9-81ED-4DB2-BD59-A6C34878D82A}">
                    <a16:rowId xmlns:a16="http://schemas.microsoft.com/office/drawing/2014/main" val="10003"/>
                  </a:ext>
                </a:extLst>
              </a:tr>
              <a:tr h="0">
                <a:tc>
                  <a:txBody>
                    <a:bodyPr/>
                    <a:lstStyle/>
                    <a:p>
                      <a:pPr algn="just">
                        <a:lnSpc>
                          <a:spcPct val="115000"/>
                        </a:lnSpc>
                        <a:spcAft>
                          <a:spcPts val="0"/>
                        </a:spcAft>
                      </a:pPr>
                      <a:r>
                        <a:rPr lang="ru-RU" sz="900">
                          <a:effectLst/>
                        </a:rPr>
                        <a:t>ВСЕГО</a:t>
                      </a:r>
                      <a:endParaRPr lang="ru-RU" sz="90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900">
                          <a:effectLst/>
                        </a:rPr>
                        <a:t>3927,3</a:t>
                      </a:r>
                      <a:endParaRPr lang="ru-RU" sz="90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900">
                          <a:effectLst/>
                        </a:rPr>
                        <a:t>952,7</a:t>
                      </a:r>
                      <a:endParaRPr lang="ru-RU" sz="90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900" dirty="0">
                          <a:effectLst/>
                        </a:rPr>
                        <a:t>-8282,6</a:t>
                      </a:r>
                      <a:endParaRPr lang="ru-RU" sz="900" dirty="0">
                        <a:effectLst/>
                        <a:latin typeface="Calibri"/>
                        <a:ea typeface="Calibri"/>
                        <a:cs typeface="Times New Roman"/>
                      </a:endParaRPr>
                    </a:p>
                  </a:txBody>
                  <a:tcPr marL="67945" marR="67945" marT="0" marB="0"/>
                </a:tc>
                <a:extLst>
                  <a:ext uri="{0D108BD9-81ED-4DB2-BD59-A6C34878D82A}">
                    <a16:rowId xmlns:a16="http://schemas.microsoft.com/office/drawing/2014/main" val="10004"/>
                  </a:ext>
                </a:extLst>
              </a:tr>
            </a:tbl>
          </a:graphicData>
        </a:graphic>
      </p:graphicFrame>
      <p:sp>
        <p:nvSpPr>
          <p:cNvPr id="9" name="Прямоугольник 8"/>
          <p:cNvSpPr/>
          <p:nvPr/>
        </p:nvSpPr>
        <p:spPr>
          <a:xfrm>
            <a:off x="3302914" y="1772816"/>
            <a:ext cx="2417649" cy="261610"/>
          </a:xfrm>
          <a:prstGeom prst="rect">
            <a:avLst/>
          </a:prstGeom>
        </p:spPr>
        <p:txBody>
          <a:bodyPr wrap="none">
            <a:spAutoFit/>
          </a:bodyPr>
          <a:lstStyle/>
          <a:p>
            <a:pPr algn="ctr"/>
            <a:r>
              <a:rPr lang="ru-RU" sz="1100" b="1" dirty="0"/>
              <a:t>Прямая денежная оценка воды </a:t>
            </a:r>
            <a:endParaRPr lang="ru-RU" sz="1100" dirty="0"/>
          </a:p>
        </p:txBody>
      </p:sp>
      <p:graphicFrame>
        <p:nvGraphicFramePr>
          <p:cNvPr id="10" name="Таблица 9"/>
          <p:cNvGraphicFramePr>
            <a:graphicFrameLocks noGrp="1"/>
          </p:cNvGraphicFramePr>
          <p:nvPr>
            <p:extLst>
              <p:ext uri="{D42A27DB-BD31-4B8C-83A1-F6EECF244321}">
                <p14:modId xmlns:p14="http://schemas.microsoft.com/office/powerpoint/2010/main" val="568985209"/>
              </p:ext>
            </p:extLst>
          </p:nvPr>
        </p:nvGraphicFramePr>
        <p:xfrm>
          <a:off x="538335" y="4698722"/>
          <a:ext cx="8229601" cy="1735074"/>
        </p:xfrm>
        <a:graphic>
          <a:graphicData uri="http://schemas.openxmlformats.org/drawingml/2006/table">
            <a:tbl>
              <a:tblPr firstRow="1" firstCol="1" bandRow="1">
                <a:tableStyleId>{8A107856-5554-42FB-B03E-39F5DBC370BA}</a:tableStyleId>
              </a:tblPr>
              <a:tblGrid>
                <a:gridCol w="1532857">
                  <a:extLst>
                    <a:ext uri="{9D8B030D-6E8A-4147-A177-3AD203B41FA5}">
                      <a16:colId xmlns:a16="http://schemas.microsoft.com/office/drawing/2014/main" val="20000"/>
                    </a:ext>
                  </a:extLst>
                </a:gridCol>
                <a:gridCol w="1674186">
                  <a:extLst>
                    <a:ext uri="{9D8B030D-6E8A-4147-A177-3AD203B41FA5}">
                      <a16:colId xmlns:a16="http://schemas.microsoft.com/office/drawing/2014/main" val="20001"/>
                    </a:ext>
                  </a:extLst>
                </a:gridCol>
                <a:gridCol w="1674186">
                  <a:extLst>
                    <a:ext uri="{9D8B030D-6E8A-4147-A177-3AD203B41FA5}">
                      <a16:colId xmlns:a16="http://schemas.microsoft.com/office/drawing/2014/main" val="20002"/>
                    </a:ext>
                  </a:extLst>
                </a:gridCol>
                <a:gridCol w="1674186">
                  <a:extLst>
                    <a:ext uri="{9D8B030D-6E8A-4147-A177-3AD203B41FA5}">
                      <a16:colId xmlns:a16="http://schemas.microsoft.com/office/drawing/2014/main" val="20003"/>
                    </a:ext>
                  </a:extLst>
                </a:gridCol>
                <a:gridCol w="1674186">
                  <a:extLst>
                    <a:ext uri="{9D8B030D-6E8A-4147-A177-3AD203B41FA5}">
                      <a16:colId xmlns:a16="http://schemas.microsoft.com/office/drawing/2014/main" val="20004"/>
                    </a:ext>
                  </a:extLst>
                </a:gridCol>
              </a:tblGrid>
              <a:tr h="439504">
                <a:tc>
                  <a:txBody>
                    <a:bodyPr/>
                    <a:lstStyle/>
                    <a:p>
                      <a:pPr algn="ctr">
                        <a:lnSpc>
                          <a:spcPct val="115000"/>
                        </a:lnSpc>
                        <a:spcAft>
                          <a:spcPts val="0"/>
                        </a:spcAft>
                      </a:pPr>
                      <a:r>
                        <a:rPr lang="ru-RU" sz="900" dirty="0">
                          <a:effectLst/>
                        </a:rPr>
                        <a:t>Сектор водопользования</a:t>
                      </a:r>
                      <a:endParaRPr lang="ru-RU" sz="900" dirty="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900" dirty="0">
                          <a:effectLst/>
                        </a:rPr>
                        <a:t>Объем ежегодного потребления воды, </a:t>
                      </a:r>
                      <a:r>
                        <a:rPr lang="ru-RU" sz="900" dirty="0" err="1">
                          <a:effectLst/>
                        </a:rPr>
                        <a:t>тыс.куб.м</a:t>
                      </a:r>
                      <a:r>
                        <a:rPr lang="ru-RU" sz="900" dirty="0">
                          <a:effectLst/>
                        </a:rPr>
                        <a:t>/год</a:t>
                      </a:r>
                      <a:endParaRPr lang="ru-RU" sz="900" dirty="0">
                        <a:effectLst/>
                        <a:latin typeface="Calibri"/>
                        <a:ea typeface="Calibri"/>
                        <a:cs typeface="Times New Roman"/>
                      </a:endParaRPr>
                    </a:p>
                  </a:txBody>
                  <a:tcPr marL="67945" marR="67945" marT="0" marB="0"/>
                </a:tc>
                <a:tc>
                  <a:txBody>
                    <a:bodyPr/>
                    <a:lstStyle/>
                    <a:p>
                      <a:pPr indent="-635" algn="ctr">
                        <a:lnSpc>
                          <a:spcPct val="115000"/>
                        </a:lnSpc>
                        <a:spcAft>
                          <a:spcPts val="0"/>
                        </a:spcAft>
                      </a:pPr>
                      <a:r>
                        <a:rPr lang="ru-RU" sz="900" dirty="0">
                          <a:effectLst/>
                        </a:rPr>
                        <a:t>Валовая стоимость по ГП на основе анкетного опроса, </a:t>
                      </a:r>
                      <a:br>
                        <a:rPr lang="ru-RU" sz="900" dirty="0">
                          <a:effectLst/>
                        </a:rPr>
                      </a:br>
                      <a:r>
                        <a:rPr lang="ru-RU" sz="900" dirty="0">
                          <a:effectLst/>
                        </a:rPr>
                        <a:t>млн руб.</a:t>
                      </a:r>
                      <a:endParaRPr lang="ru-RU" sz="900" dirty="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900" dirty="0">
                          <a:effectLst/>
                        </a:rPr>
                        <a:t>Валовая стоимость по данным из других исследований, млн руб.</a:t>
                      </a:r>
                      <a:endParaRPr lang="ru-RU" sz="900" dirty="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900">
                          <a:effectLst/>
                        </a:rPr>
                        <a:t>Чистая стоимость, млн руб.</a:t>
                      </a:r>
                      <a:endParaRPr lang="ru-RU" sz="900">
                        <a:effectLst/>
                        <a:latin typeface="Calibri"/>
                        <a:ea typeface="Calibri"/>
                        <a:cs typeface="Times New Roman"/>
                      </a:endParaRPr>
                    </a:p>
                  </a:txBody>
                  <a:tcPr marL="67945" marR="67945" marT="0" marB="0"/>
                </a:tc>
                <a:extLst>
                  <a:ext uri="{0D108BD9-81ED-4DB2-BD59-A6C34878D82A}">
                    <a16:rowId xmlns:a16="http://schemas.microsoft.com/office/drawing/2014/main" val="10000"/>
                  </a:ext>
                </a:extLst>
              </a:tr>
              <a:tr h="175802">
                <a:tc>
                  <a:txBody>
                    <a:bodyPr/>
                    <a:lstStyle/>
                    <a:p>
                      <a:pPr>
                        <a:lnSpc>
                          <a:spcPct val="115000"/>
                        </a:lnSpc>
                        <a:spcAft>
                          <a:spcPts val="0"/>
                        </a:spcAft>
                      </a:pPr>
                      <a:r>
                        <a:rPr lang="ru-RU" sz="900" dirty="0">
                          <a:effectLst/>
                        </a:rPr>
                        <a:t>Городские домашние хозяйства </a:t>
                      </a:r>
                      <a:r>
                        <a:rPr lang="ru-RU" sz="900" baseline="30000" dirty="0">
                          <a:effectLst/>
                        </a:rPr>
                        <a:t>1)</a:t>
                      </a:r>
                      <a:endParaRPr lang="ru-RU" sz="900" dirty="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900">
                          <a:effectLst/>
                        </a:rPr>
                        <a:t>1519,7</a:t>
                      </a:r>
                      <a:endParaRPr lang="ru-RU" sz="90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900">
                          <a:effectLst/>
                        </a:rPr>
                        <a:t>501,5</a:t>
                      </a:r>
                      <a:endParaRPr lang="ru-RU" sz="90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900" dirty="0">
                          <a:effectLst/>
                        </a:rPr>
                        <a:t>9878,1</a:t>
                      </a:r>
                      <a:endParaRPr lang="ru-RU" sz="900" dirty="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900">
                          <a:effectLst/>
                        </a:rPr>
                        <a:t>- 7022,5 к + 501,5</a:t>
                      </a:r>
                      <a:endParaRPr lang="ru-RU" sz="900">
                        <a:effectLst/>
                        <a:latin typeface="Calibri"/>
                        <a:ea typeface="Calibri"/>
                        <a:cs typeface="Times New Roman"/>
                      </a:endParaRPr>
                    </a:p>
                  </a:txBody>
                  <a:tcPr marL="67945" marR="67945" marT="0" marB="0"/>
                </a:tc>
                <a:extLst>
                  <a:ext uri="{0D108BD9-81ED-4DB2-BD59-A6C34878D82A}">
                    <a16:rowId xmlns:a16="http://schemas.microsoft.com/office/drawing/2014/main" val="10001"/>
                  </a:ext>
                </a:extLst>
              </a:tr>
              <a:tr h="258553">
                <a:tc>
                  <a:txBody>
                    <a:bodyPr/>
                    <a:lstStyle/>
                    <a:p>
                      <a:pPr>
                        <a:lnSpc>
                          <a:spcPct val="115000"/>
                        </a:lnSpc>
                        <a:spcAft>
                          <a:spcPts val="0"/>
                        </a:spcAft>
                      </a:pPr>
                      <a:r>
                        <a:rPr lang="ru-RU" sz="900">
                          <a:effectLst/>
                        </a:rPr>
                        <a:t>Сельские домашние хозяйства </a:t>
                      </a:r>
                      <a:r>
                        <a:rPr lang="ru-RU" sz="900" baseline="30000">
                          <a:effectLst/>
                        </a:rPr>
                        <a:t>2) </a:t>
                      </a:r>
                      <a:r>
                        <a:rPr lang="ru-RU" sz="900">
                          <a:effectLst/>
                        </a:rPr>
                        <a:t>в том числе:</a:t>
                      </a:r>
                      <a:endParaRPr lang="ru-RU" sz="90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900">
                          <a:effectLst/>
                        </a:rPr>
                        <a:t>380,3</a:t>
                      </a:r>
                      <a:endParaRPr lang="ru-RU" sz="90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900">
                          <a:effectLst/>
                        </a:rPr>
                        <a:t> </a:t>
                      </a:r>
                      <a:endParaRPr lang="ru-RU" sz="90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900" dirty="0">
                          <a:effectLst/>
                        </a:rPr>
                        <a:t> </a:t>
                      </a:r>
                      <a:endParaRPr lang="ru-RU" sz="900" dirty="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900">
                          <a:effectLst/>
                        </a:rPr>
                        <a:t> </a:t>
                      </a:r>
                      <a:endParaRPr lang="ru-RU" sz="900">
                        <a:effectLst/>
                        <a:latin typeface="Calibri"/>
                        <a:ea typeface="Calibri"/>
                        <a:cs typeface="Times New Roman"/>
                      </a:endParaRPr>
                    </a:p>
                  </a:txBody>
                  <a:tcPr marL="67945" marR="67945" marT="0" marB="0"/>
                </a:tc>
                <a:extLst>
                  <a:ext uri="{0D108BD9-81ED-4DB2-BD59-A6C34878D82A}">
                    <a16:rowId xmlns:a16="http://schemas.microsoft.com/office/drawing/2014/main" val="10002"/>
                  </a:ext>
                </a:extLst>
              </a:tr>
              <a:tr h="87901">
                <a:tc>
                  <a:txBody>
                    <a:bodyPr/>
                    <a:lstStyle/>
                    <a:p>
                      <a:pPr>
                        <a:lnSpc>
                          <a:spcPct val="115000"/>
                        </a:lnSpc>
                        <a:spcAft>
                          <a:spcPts val="0"/>
                        </a:spcAft>
                      </a:pPr>
                      <a:r>
                        <a:rPr lang="ru-RU" sz="900">
                          <a:effectLst/>
                        </a:rPr>
                        <a:t>с водопроводом</a:t>
                      </a:r>
                      <a:endParaRPr lang="ru-RU" sz="90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900">
                          <a:effectLst/>
                        </a:rPr>
                        <a:t>259,8</a:t>
                      </a:r>
                      <a:endParaRPr lang="ru-RU" sz="90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900">
                          <a:effectLst/>
                        </a:rPr>
                        <a:t>259,8</a:t>
                      </a:r>
                      <a:endParaRPr lang="ru-RU" sz="90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900" dirty="0">
                          <a:effectLst/>
                        </a:rPr>
                        <a:t>1688,7</a:t>
                      </a:r>
                      <a:endParaRPr lang="ru-RU" sz="900" dirty="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900">
                          <a:effectLst/>
                        </a:rPr>
                        <a:t>-1202,6 к 259,8</a:t>
                      </a:r>
                      <a:endParaRPr lang="ru-RU" sz="900">
                        <a:effectLst/>
                        <a:latin typeface="Calibri"/>
                        <a:ea typeface="Calibri"/>
                        <a:cs typeface="Times New Roman"/>
                      </a:endParaRPr>
                    </a:p>
                  </a:txBody>
                  <a:tcPr marL="67945" marR="67945" marT="0" marB="0"/>
                </a:tc>
                <a:extLst>
                  <a:ext uri="{0D108BD9-81ED-4DB2-BD59-A6C34878D82A}">
                    <a16:rowId xmlns:a16="http://schemas.microsoft.com/office/drawing/2014/main" val="10003"/>
                  </a:ext>
                </a:extLst>
              </a:tr>
              <a:tr h="87901">
                <a:tc>
                  <a:txBody>
                    <a:bodyPr/>
                    <a:lstStyle/>
                    <a:p>
                      <a:pPr>
                        <a:lnSpc>
                          <a:spcPct val="115000"/>
                        </a:lnSpc>
                        <a:spcAft>
                          <a:spcPts val="0"/>
                        </a:spcAft>
                      </a:pPr>
                      <a:r>
                        <a:rPr lang="ru-RU" sz="900">
                          <a:effectLst/>
                        </a:rPr>
                        <a:t>без водопровода</a:t>
                      </a:r>
                      <a:endParaRPr lang="ru-RU" sz="90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900">
                          <a:effectLst/>
                        </a:rPr>
                        <a:t>120,5</a:t>
                      </a:r>
                      <a:endParaRPr lang="ru-RU" sz="90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900">
                          <a:effectLst/>
                        </a:rPr>
                        <a:t>301,3</a:t>
                      </a:r>
                      <a:endParaRPr lang="ru-RU" sz="90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900">
                          <a:effectLst/>
                        </a:rPr>
                        <a:t>175,7</a:t>
                      </a:r>
                      <a:endParaRPr lang="ru-RU" sz="90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900" dirty="0">
                          <a:effectLst/>
                        </a:rPr>
                        <a:t>175,7 к 301,3</a:t>
                      </a:r>
                      <a:endParaRPr lang="ru-RU" sz="900" dirty="0">
                        <a:effectLst/>
                        <a:latin typeface="Calibri"/>
                        <a:ea typeface="Calibri"/>
                        <a:cs typeface="Times New Roman"/>
                      </a:endParaRPr>
                    </a:p>
                  </a:txBody>
                  <a:tcPr marL="67945" marR="67945" marT="0" marB="0"/>
                </a:tc>
                <a:extLst>
                  <a:ext uri="{0D108BD9-81ED-4DB2-BD59-A6C34878D82A}">
                    <a16:rowId xmlns:a16="http://schemas.microsoft.com/office/drawing/2014/main" val="10004"/>
                  </a:ext>
                </a:extLst>
              </a:tr>
              <a:tr h="87901">
                <a:tc>
                  <a:txBody>
                    <a:bodyPr/>
                    <a:lstStyle/>
                    <a:p>
                      <a:pPr>
                        <a:lnSpc>
                          <a:spcPct val="115000"/>
                        </a:lnSpc>
                        <a:spcAft>
                          <a:spcPts val="0"/>
                        </a:spcAft>
                      </a:pPr>
                      <a:r>
                        <a:rPr lang="ru-RU" sz="900">
                          <a:effectLst/>
                        </a:rPr>
                        <a:t>ВСЕГО</a:t>
                      </a:r>
                      <a:endParaRPr lang="ru-RU" sz="90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900">
                          <a:effectLst/>
                        </a:rPr>
                        <a:t>1900,0</a:t>
                      </a:r>
                      <a:endParaRPr lang="ru-RU" sz="90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900">
                          <a:effectLst/>
                        </a:rPr>
                        <a:t>1062,6</a:t>
                      </a:r>
                      <a:endParaRPr lang="ru-RU" sz="90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900">
                          <a:effectLst/>
                        </a:rPr>
                        <a:t>11742,5</a:t>
                      </a:r>
                      <a:endParaRPr lang="ru-RU" sz="90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900" dirty="0">
                          <a:effectLst/>
                        </a:rPr>
                        <a:t>-8225,1 к 1062,6</a:t>
                      </a:r>
                      <a:endParaRPr lang="ru-RU" sz="900" dirty="0">
                        <a:effectLst/>
                        <a:latin typeface="Calibri"/>
                        <a:ea typeface="Calibri"/>
                        <a:cs typeface="Times New Roman"/>
                      </a:endParaRPr>
                    </a:p>
                  </a:txBody>
                  <a:tcPr marL="67945" marR="67945" marT="0" marB="0"/>
                </a:tc>
                <a:extLst>
                  <a:ext uri="{0D108BD9-81ED-4DB2-BD59-A6C34878D82A}">
                    <a16:rowId xmlns:a16="http://schemas.microsoft.com/office/drawing/2014/main" val="10005"/>
                  </a:ext>
                </a:extLst>
              </a:tr>
            </a:tbl>
          </a:graphicData>
        </a:graphic>
      </p:graphicFrame>
      <p:sp>
        <p:nvSpPr>
          <p:cNvPr id="11" name="Прямоугольник 10"/>
          <p:cNvSpPr/>
          <p:nvPr/>
        </p:nvSpPr>
        <p:spPr>
          <a:xfrm>
            <a:off x="3078088" y="4437112"/>
            <a:ext cx="3150096" cy="261610"/>
          </a:xfrm>
          <a:prstGeom prst="rect">
            <a:avLst/>
          </a:prstGeom>
        </p:spPr>
        <p:txBody>
          <a:bodyPr wrap="square">
            <a:spAutoFit/>
          </a:bodyPr>
          <a:lstStyle/>
          <a:p>
            <a:pPr algn="ctr"/>
            <a:r>
              <a:rPr lang="ru-RU" sz="1100" b="1" dirty="0"/>
              <a:t>Денежная оценка воды на основании ГП</a:t>
            </a:r>
            <a:endParaRPr lang="ru-RU" sz="1100" dirty="0"/>
          </a:p>
        </p:txBody>
      </p:sp>
    </p:spTree>
    <p:extLst>
      <p:ext uri="{BB962C8B-B14F-4D97-AF65-F5344CB8AC3E}">
        <p14:creationId xmlns:p14="http://schemas.microsoft.com/office/powerpoint/2010/main" val="37334693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3D87BCC6-FDE2-4C92-9BEF-1AEA66466CC6}" type="slidenum">
              <a:rPr lang="ru-RU" smtClean="0"/>
              <a:pPr>
                <a:defRPr/>
              </a:pPr>
              <a:t>34</a:t>
            </a:fld>
            <a:endParaRPr lang="ru-RU"/>
          </a:p>
        </p:txBody>
      </p:sp>
      <p:graphicFrame>
        <p:nvGraphicFramePr>
          <p:cNvPr id="5" name="Таблица 4"/>
          <p:cNvGraphicFramePr>
            <a:graphicFrameLocks noGrp="1"/>
          </p:cNvGraphicFramePr>
          <p:nvPr>
            <p:extLst>
              <p:ext uri="{D42A27DB-BD31-4B8C-83A1-F6EECF244321}">
                <p14:modId xmlns:p14="http://schemas.microsoft.com/office/powerpoint/2010/main" val="1594900705"/>
              </p:ext>
            </p:extLst>
          </p:nvPr>
        </p:nvGraphicFramePr>
        <p:xfrm>
          <a:off x="539552" y="1669795"/>
          <a:ext cx="8229599" cy="1892808"/>
        </p:xfrm>
        <a:graphic>
          <a:graphicData uri="http://schemas.openxmlformats.org/drawingml/2006/table">
            <a:tbl>
              <a:tblPr firstRow="1" firstCol="1" bandRow="1">
                <a:tableStyleId>{C083E6E3-FA7D-4D7B-A595-EF9225AFEA82}</a:tableStyleId>
              </a:tblPr>
              <a:tblGrid>
                <a:gridCol w="2777222">
                  <a:extLst>
                    <a:ext uri="{9D8B030D-6E8A-4147-A177-3AD203B41FA5}">
                      <a16:colId xmlns:a16="http://schemas.microsoft.com/office/drawing/2014/main" val="20000"/>
                    </a:ext>
                  </a:extLst>
                </a:gridCol>
                <a:gridCol w="1817459">
                  <a:extLst>
                    <a:ext uri="{9D8B030D-6E8A-4147-A177-3AD203B41FA5}">
                      <a16:colId xmlns:a16="http://schemas.microsoft.com/office/drawing/2014/main" val="20001"/>
                    </a:ext>
                  </a:extLst>
                </a:gridCol>
                <a:gridCol w="1817459">
                  <a:extLst>
                    <a:ext uri="{9D8B030D-6E8A-4147-A177-3AD203B41FA5}">
                      <a16:colId xmlns:a16="http://schemas.microsoft.com/office/drawing/2014/main" val="20002"/>
                    </a:ext>
                  </a:extLst>
                </a:gridCol>
                <a:gridCol w="1817459">
                  <a:extLst>
                    <a:ext uri="{9D8B030D-6E8A-4147-A177-3AD203B41FA5}">
                      <a16:colId xmlns:a16="http://schemas.microsoft.com/office/drawing/2014/main" val="20003"/>
                    </a:ext>
                  </a:extLst>
                </a:gridCol>
              </a:tblGrid>
              <a:tr h="0">
                <a:tc>
                  <a:txBody>
                    <a:bodyPr/>
                    <a:lstStyle/>
                    <a:p>
                      <a:pPr algn="ctr">
                        <a:lnSpc>
                          <a:spcPct val="115000"/>
                        </a:lnSpc>
                        <a:spcAft>
                          <a:spcPts val="0"/>
                        </a:spcAft>
                      </a:pPr>
                      <a:r>
                        <a:rPr lang="ru-RU" sz="1200" dirty="0">
                          <a:effectLst/>
                        </a:rPr>
                        <a:t>Тип древесины</a:t>
                      </a:r>
                      <a:endParaRPr lang="ru-RU" sz="1100" dirty="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1200" dirty="0">
                          <a:effectLst/>
                        </a:rPr>
                        <a:t>Объем потребления, тыс. куб. м/год</a:t>
                      </a:r>
                      <a:endParaRPr lang="ru-RU" sz="1100" dirty="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1200">
                          <a:effectLst/>
                        </a:rPr>
                        <a:t>Чистая стоимость,</a:t>
                      </a:r>
                      <a:endParaRPr lang="ru-RU" sz="1100">
                        <a:effectLst/>
                      </a:endParaRPr>
                    </a:p>
                    <a:p>
                      <a:pPr algn="ctr">
                        <a:lnSpc>
                          <a:spcPct val="115000"/>
                        </a:lnSpc>
                        <a:spcAft>
                          <a:spcPts val="0"/>
                        </a:spcAft>
                      </a:pPr>
                      <a:r>
                        <a:rPr lang="ru-RU" sz="1200">
                          <a:effectLst/>
                        </a:rPr>
                        <a:t>руб./куб. м</a:t>
                      </a:r>
                      <a:endParaRPr lang="ru-RU" sz="110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1200">
                          <a:effectLst/>
                        </a:rPr>
                        <a:t>Общая стоимость,</a:t>
                      </a:r>
                      <a:endParaRPr lang="ru-RU" sz="1100">
                        <a:effectLst/>
                      </a:endParaRPr>
                    </a:p>
                    <a:p>
                      <a:pPr algn="ctr">
                        <a:lnSpc>
                          <a:spcPct val="115000"/>
                        </a:lnSpc>
                        <a:spcAft>
                          <a:spcPts val="0"/>
                        </a:spcAft>
                      </a:pPr>
                      <a:r>
                        <a:rPr lang="ru-RU" sz="1200">
                          <a:effectLst/>
                        </a:rPr>
                        <a:t>млн руб./год</a:t>
                      </a:r>
                      <a:endParaRPr lang="ru-RU" sz="1100">
                        <a:effectLst/>
                        <a:latin typeface="Calibri"/>
                        <a:ea typeface="Calibri"/>
                        <a:cs typeface="Times New Roman"/>
                      </a:endParaRPr>
                    </a:p>
                  </a:txBody>
                  <a:tcPr marL="67945" marR="67945" marT="0" marB="0"/>
                </a:tc>
                <a:extLst>
                  <a:ext uri="{0D108BD9-81ED-4DB2-BD59-A6C34878D82A}">
                    <a16:rowId xmlns:a16="http://schemas.microsoft.com/office/drawing/2014/main" val="10000"/>
                  </a:ext>
                </a:extLst>
              </a:tr>
              <a:tr h="0">
                <a:tc>
                  <a:txBody>
                    <a:bodyPr/>
                    <a:lstStyle/>
                    <a:p>
                      <a:pPr algn="l">
                        <a:lnSpc>
                          <a:spcPct val="115000"/>
                        </a:lnSpc>
                        <a:spcAft>
                          <a:spcPts val="0"/>
                        </a:spcAft>
                      </a:pPr>
                      <a:r>
                        <a:rPr lang="ru-RU" sz="1200" dirty="0">
                          <a:effectLst/>
                        </a:rPr>
                        <a:t>Коммерческие дрова</a:t>
                      </a:r>
                      <a:endParaRPr lang="ru-RU" sz="1100" dirty="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1200" dirty="0">
                          <a:effectLst/>
                        </a:rPr>
                        <a:t>24,00</a:t>
                      </a:r>
                      <a:endParaRPr lang="ru-RU" sz="1100" dirty="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1200">
                          <a:effectLst/>
                        </a:rPr>
                        <a:t>23550</a:t>
                      </a:r>
                      <a:endParaRPr lang="ru-RU" sz="110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1200">
                          <a:effectLst/>
                        </a:rPr>
                        <a:t>565,2</a:t>
                      </a:r>
                      <a:endParaRPr lang="ru-RU" sz="1100">
                        <a:effectLst/>
                        <a:latin typeface="Calibri"/>
                        <a:ea typeface="Calibri"/>
                        <a:cs typeface="Times New Roman"/>
                      </a:endParaRPr>
                    </a:p>
                  </a:txBody>
                  <a:tcPr marL="67945" marR="67945" marT="0" marB="0"/>
                </a:tc>
                <a:extLst>
                  <a:ext uri="{0D108BD9-81ED-4DB2-BD59-A6C34878D82A}">
                    <a16:rowId xmlns:a16="http://schemas.microsoft.com/office/drawing/2014/main" val="10001"/>
                  </a:ext>
                </a:extLst>
              </a:tr>
              <a:tr h="0">
                <a:tc>
                  <a:txBody>
                    <a:bodyPr/>
                    <a:lstStyle/>
                    <a:p>
                      <a:pPr algn="l">
                        <a:lnSpc>
                          <a:spcPct val="115000"/>
                        </a:lnSpc>
                        <a:spcAft>
                          <a:spcPts val="0"/>
                        </a:spcAft>
                      </a:pPr>
                      <a:r>
                        <a:rPr lang="ru-RU" sz="1200" dirty="0">
                          <a:effectLst/>
                        </a:rPr>
                        <a:t>Нелегальная вырубка</a:t>
                      </a:r>
                      <a:endParaRPr lang="ru-RU" sz="1100" dirty="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1200" dirty="0">
                          <a:effectLst/>
                        </a:rPr>
                        <a:t>0,80</a:t>
                      </a:r>
                      <a:endParaRPr lang="ru-RU" sz="1100" dirty="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1200">
                          <a:effectLst/>
                        </a:rPr>
                        <a:t>40000</a:t>
                      </a:r>
                      <a:endParaRPr lang="ru-RU" sz="110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1200">
                          <a:effectLst/>
                        </a:rPr>
                        <a:t>31,9</a:t>
                      </a:r>
                      <a:endParaRPr lang="ru-RU" sz="1100">
                        <a:effectLst/>
                        <a:latin typeface="Calibri"/>
                        <a:ea typeface="Calibri"/>
                        <a:cs typeface="Times New Roman"/>
                      </a:endParaRPr>
                    </a:p>
                  </a:txBody>
                  <a:tcPr marL="67945" marR="67945" marT="0" marB="0"/>
                </a:tc>
                <a:extLst>
                  <a:ext uri="{0D108BD9-81ED-4DB2-BD59-A6C34878D82A}">
                    <a16:rowId xmlns:a16="http://schemas.microsoft.com/office/drawing/2014/main" val="10002"/>
                  </a:ext>
                </a:extLst>
              </a:tr>
              <a:tr h="0">
                <a:tc>
                  <a:txBody>
                    <a:bodyPr/>
                    <a:lstStyle/>
                    <a:p>
                      <a:pPr algn="l">
                        <a:lnSpc>
                          <a:spcPct val="115000"/>
                        </a:lnSpc>
                        <a:spcAft>
                          <a:spcPts val="0"/>
                        </a:spcAft>
                      </a:pPr>
                      <a:r>
                        <a:rPr lang="ru-RU" sz="1200" dirty="0">
                          <a:effectLst/>
                        </a:rPr>
                        <a:t>Потребление домашними хозяйствами:</a:t>
                      </a:r>
                      <a:endParaRPr lang="ru-RU" sz="1100" dirty="0">
                        <a:effectLst/>
                      </a:endParaRPr>
                    </a:p>
                    <a:p>
                      <a:pPr algn="l">
                        <a:lnSpc>
                          <a:spcPct val="115000"/>
                        </a:lnSpc>
                        <a:spcAft>
                          <a:spcPts val="0"/>
                        </a:spcAft>
                      </a:pPr>
                      <a:r>
                        <a:rPr lang="ru-RU" sz="1200" dirty="0">
                          <a:effectLst/>
                        </a:rPr>
                        <a:t>деловая</a:t>
                      </a:r>
                      <a:endParaRPr lang="ru-RU" sz="1100" dirty="0">
                        <a:effectLst/>
                      </a:endParaRPr>
                    </a:p>
                    <a:p>
                      <a:pPr algn="l">
                        <a:lnSpc>
                          <a:spcPct val="115000"/>
                        </a:lnSpc>
                        <a:spcAft>
                          <a:spcPts val="0"/>
                        </a:spcAft>
                      </a:pPr>
                      <a:r>
                        <a:rPr lang="ru-RU" sz="1200" dirty="0">
                          <a:effectLst/>
                        </a:rPr>
                        <a:t>дрова</a:t>
                      </a:r>
                      <a:endParaRPr lang="ru-RU" sz="1100" dirty="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1200" dirty="0">
                          <a:effectLst/>
                        </a:rPr>
                        <a:t> </a:t>
                      </a:r>
                      <a:endParaRPr lang="ru-RU" sz="1100" dirty="0">
                        <a:effectLst/>
                      </a:endParaRPr>
                    </a:p>
                    <a:p>
                      <a:pPr algn="ctr">
                        <a:lnSpc>
                          <a:spcPct val="115000"/>
                        </a:lnSpc>
                        <a:spcAft>
                          <a:spcPts val="0"/>
                        </a:spcAft>
                      </a:pPr>
                      <a:r>
                        <a:rPr lang="ru-RU" sz="1200" dirty="0">
                          <a:effectLst/>
                        </a:rPr>
                        <a:t> </a:t>
                      </a:r>
                      <a:endParaRPr lang="ru-RU" sz="1100" dirty="0">
                        <a:effectLst/>
                      </a:endParaRPr>
                    </a:p>
                    <a:p>
                      <a:pPr algn="ctr">
                        <a:lnSpc>
                          <a:spcPct val="115000"/>
                        </a:lnSpc>
                        <a:spcAft>
                          <a:spcPts val="0"/>
                        </a:spcAft>
                      </a:pPr>
                      <a:r>
                        <a:rPr lang="ru-RU" sz="1200" dirty="0">
                          <a:effectLst/>
                        </a:rPr>
                        <a:t>6,45</a:t>
                      </a:r>
                      <a:endParaRPr lang="ru-RU" sz="1100" dirty="0">
                        <a:effectLst/>
                      </a:endParaRPr>
                    </a:p>
                    <a:p>
                      <a:pPr algn="ctr">
                        <a:lnSpc>
                          <a:spcPct val="115000"/>
                        </a:lnSpc>
                        <a:spcAft>
                          <a:spcPts val="0"/>
                        </a:spcAft>
                      </a:pPr>
                      <a:r>
                        <a:rPr lang="ru-RU" sz="1200" dirty="0">
                          <a:effectLst/>
                        </a:rPr>
                        <a:t>30,00</a:t>
                      </a:r>
                      <a:endParaRPr lang="ru-RU" sz="1100" dirty="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1200" dirty="0">
                          <a:effectLst/>
                        </a:rPr>
                        <a:t> </a:t>
                      </a:r>
                      <a:endParaRPr lang="ru-RU" sz="1100" dirty="0">
                        <a:effectLst/>
                      </a:endParaRPr>
                    </a:p>
                    <a:p>
                      <a:pPr algn="ctr">
                        <a:lnSpc>
                          <a:spcPct val="115000"/>
                        </a:lnSpc>
                        <a:spcAft>
                          <a:spcPts val="0"/>
                        </a:spcAft>
                      </a:pPr>
                      <a:r>
                        <a:rPr lang="ru-RU" sz="1200" dirty="0">
                          <a:effectLst/>
                        </a:rPr>
                        <a:t> </a:t>
                      </a:r>
                      <a:endParaRPr lang="ru-RU" sz="1100" dirty="0">
                        <a:effectLst/>
                      </a:endParaRPr>
                    </a:p>
                    <a:p>
                      <a:pPr algn="ctr">
                        <a:lnSpc>
                          <a:spcPct val="115000"/>
                        </a:lnSpc>
                        <a:spcAft>
                          <a:spcPts val="0"/>
                        </a:spcAft>
                      </a:pPr>
                      <a:r>
                        <a:rPr lang="ru-RU" sz="1200" dirty="0">
                          <a:effectLst/>
                        </a:rPr>
                        <a:t>139000</a:t>
                      </a:r>
                      <a:endParaRPr lang="ru-RU" sz="1100" dirty="0">
                        <a:effectLst/>
                      </a:endParaRPr>
                    </a:p>
                    <a:p>
                      <a:pPr algn="ctr">
                        <a:lnSpc>
                          <a:spcPct val="115000"/>
                        </a:lnSpc>
                        <a:spcAft>
                          <a:spcPts val="0"/>
                        </a:spcAft>
                      </a:pPr>
                      <a:r>
                        <a:rPr lang="ru-RU" sz="1200" dirty="0">
                          <a:effectLst/>
                        </a:rPr>
                        <a:t>23550</a:t>
                      </a:r>
                      <a:endParaRPr lang="ru-RU" sz="1100" dirty="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1200" dirty="0">
                          <a:effectLst/>
                        </a:rPr>
                        <a:t> </a:t>
                      </a:r>
                      <a:endParaRPr lang="ru-RU" sz="1100" dirty="0">
                        <a:effectLst/>
                      </a:endParaRPr>
                    </a:p>
                    <a:p>
                      <a:pPr algn="ctr">
                        <a:lnSpc>
                          <a:spcPct val="115000"/>
                        </a:lnSpc>
                        <a:spcAft>
                          <a:spcPts val="0"/>
                        </a:spcAft>
                      </a:pPr>
                      <a:r>
                        <a:rPr lang="ru-RU" sz="1200" dirty="0">
                          <a:effectLst/>
                        </a:rPr>
                        <a:t> </a:t>
                      </a:r>
                      <a:endParaRPr lang="ru-RU" sz="1100" dirty="0">
                        <a:effectLst/>
                      </a:endParaRPr>
                    </a:p>
                    <a:p>
                      <a:pPr algn="ctr">
                        <a:lnSpc>
                          <a:spcPct val="115000"/>
                        </a:lnSpc>
                        <a:spcAft>
                          <a:spcPts val="0"/>
                        </a:spcAft>
                      </a:pPr>
                      <a:r>
                        <a:rPr lang="ru-RU" sz="1200" dirty="0">
                          <a:effectLst/>
                        </a:rPr>
                        <a:t>896,7</a:t>
                      </a:r>
                      <a:endParaRPr lang="ru-RU" sz="1100" dirty="0">
                        <a:effectLst/>
                      </a:endParaRPr>
                    </a:p>
                    <a:p>
                      <a:pPr algn="ctr">
                        <a:lnSpc>
                          <a:spcPct val="115000"/>
                        </a:lnSpc>
                        <a:spcAft>
                          <a:spcPts val="0"/>
                        </a:spcAft>
                      </a:pPr>
                      <a:r>
                        <a:rPr lang="ru-RU" sz="1200" dirty="0">
                          <a:effectLst/>
                        </a:rPr>
                        <a:t>706,5</a:t>
                      </a:r>
                      <a:endParaRPr lang="ru-RU" sz="1100" dirty="0">
                        <a:effectLst/>
                        <a:latin typeface="Calibri"/>
                        <a:ea typeface="Calibri"/>
                        <a:cs typeface="Times New Roman"/>
                      </a:endParaRPr>
                    </a:p>
                  </a:txBody>
                  <a:tcPr marL="67945" marR="67945" marT="0" marB="0"/>
                </a:tc>
                <a:extLst>
                  <a:ext uri="{0D108BD9-81ED-4DB2-BD59-A6C34878D82A}">
                    <a16:rowId xmlns:a16="http://schemas.microsoft.com/office/drawing/2014/main" val="10003"/>
                  </a:ext>
                </a:extLst>
              </a:tr>
              <a:tr h="0">
                <a:tc>
                  <a:txBody>
                    <a:bodyPr/>
                    <a:lstStyle/>
                    <a:p>
                      <a:pPr algn="just">
                        <a:lnSpc>
                          <a:spcPct val="115000"/>
                        </a:lnSpc>
                        <a:spcAft>
                          <a:spcPts val="0"/>
                        </a:spcAft>
                      </a:pPr>
                      <a:r>
                        <a:rPr lang="ru-RU" sz="1200" dirty="0">
                          <a:effectLst/>
                        </a:rPr>
                        <a:t>ИТОГО</a:t>
                      </a:r>
                      <a:endParaRPr lang="ru-RU" sz="1100" dirty="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1200" dirty="0">
                          <a:effectLst/>
                        </a:rPr>
                        <a:t>61,25</a:t>
                      </a:r>
                      <a:endParaRPr lang="ru-RU" sz="1100" dirty="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1200">
                          <a:effectLst/>
                        </a:rPr>
                        <a:t> </a:t>
                      </a:r>
                      <a:endParaRPr lang="ru-RU" sz="110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1200" dirty="0">
                          <a:effectLst/>
                        </a:rPr>
                        <a:t>2200,3</a:t>
                      </a:r>
                      <a:endParaRPr lang="ru-RU" sz="1100" dirty="0">
                        <a:effectLst/>
                        <a:latin typeface="Calibri"/>
                        <a:ea typeface="Calibri"/>
                        <a:cs typeface="Times New Roman"/>
                      </a:endParaRPr>
                    </a:p>
                  </a:txBody>
                  <a:tcPr marL="67945" marR="67945" marT="0" marB="0"/>
                </a:tc>
                <a:extLst>
                  <a:ext uri="{0D108BD9-81ED-4DB2-BD59-A6C34878D82A}">
                    <a16:rowId xmlns:a16="http://schemas.microsoft.com/office/drawing/2014/main" val="10004"/>
                  </a:ext>
                </a:extLst>
              </a:tr>
            </a:tbl>
          </a:graphicData>
        </a:graphic>
      </p:graphicFrame>
      <p:sp>
        <p:nvSpPr>
          <p:cNvPr id="6" name="Прямоугольник 5"/>
          <p:cNvSpPr/>
          <p:nvPr/>
        </p:nvSpPr>
        <p:spPr>
          <a:xfrm>
            <a:off x="611560" y="1197913"/>
            <a:ext cx="8208912" cy="430887"/>
          </a:xfrm>
          <a:prstGeom prst="rect">
            <a:avLst/>
          </a:prstGeom>
        </p:spPr>
        <p:txBody>
          <a:bodyPr wrap="square">
            <a:spAutoFit/>
          </a:bodyPr>
          <a:lstStyle/>
          <a:p>
            <a:pPr algn="ctr"/>
            <a:r>
              <a:rPr lang="ru-RU" sz="1100" b="1" dirty="0"/>
              <a:t>Стоимость заготовленной древесины в Даниловском муниципальном округе, основанная на стоимости конечного использования</a:t>
            </a:r>
            <a:endParaRPr lang="ru-RU" sz="1100" dirty="0"/>
          </a:p>
        </p:txBody>
      </p:sp>
      <p:graphicFrame>
        <p:nvGraphicFramePr>
          <p:cNvPr id="7" name="Таблица 6"/>
          <p:cNvGraphicFramePr>
            <a:graphicFrameLocks noGrp="1"/>
          </p:cNvGraphicFramePr>
          <p:nvPr>
            <p:extLst>
              <p:ext uri="{D42A27DB-BD31-4B8C-83A1-F6EECF244321}">
                <p14:modId xmlns:p14="http://schemas.microsoft.com/office/powerpoint/2010/main" val="327588911"/>
              </p:ext>
            </p:extLst>
          </p:nvPr>
        </p:nvGraphicFramePr>
        <p:xfrm>
          <a:off x="539552" y="4077072"/>
          <a:ext cx="8229600" cy="2103120"/>
        </p:xfrm>
        <a:graphic>
          <a:graphicData uri="http://schemas.openxmlformats.org/drawingml/2006/table">
            <a:tbl>
              <a:tblPr firstRow="1" firstCol="1" bandRow="1">
                <a:tableStyleId>{0E3FDE45-AF77-4B5C-9715-49D594BDF05E}</a:tableStyleId>
              </a:tblPr>
              <a:tblGrid>
                <a:gridCol w="831190">
                  <a:extLst>
                    <a:ext uri="{9D8B030D-6E8A-4147-A177-3AD203B41FA5}">
                      <a16:colId xmlns:a16="http://schemas.microsoft.com/office/drawing/2014/main" val="20000"/>
                    </a:ext>
                  </a:extLst>
                </a:gridCol>
                <a:gridCol w="4039087">
                  <a:extLst>
                    <a:ext uri="{9D8B030D-6E8A-4147-A177-3AD203B41FA5}">
                      <a16:colId xmlns:a16="http://schemas.microsoft.com/office/drawing/2014/main" val="20001"/>
                    </a:ext>
                  </a:extLst>
                </a:gridCol>
                <a:gridCol w="3359323">
                  <a:extLst>
                    <a:ext uri="{9D8B030D-6E8A-4147-A177-3AD203B41FA5}">
                      <a16:colId xmlns:a16="http://schemas.microsoft.com/office/drawing/2014/main" val="20002"/>
                    </a:ext>
                  </a:extLst>
                </a:gridCol>
              </a:tblGrid>
              <a:tr h="420624">
                <a:tc>
                  <a:txBody>
                    <a:bodyPr/>
                    <a:lstStyle/>
                    <a:p>
                      <a:pPr>
                        <a:lnSpc>
                          <a:spcPct val="115000"/>
                        </a:lnSpc>
                      </a:pPr>
                      <a:endParaRPr lang="ru-RU" sz="1100" dirty="0">
                        <a:effectLst/>
                        <a:latin typeface="Calibri"/>
                      </a:endParaRPr>
                    </a:p>
                  </a:txBody>
                  <a:tcPr marL="68580" marR="68580" marT="0" marB="0"/>
                </a:tc>
                <a:tc>
                  <a:txBody>
                    <a:bodyPr/>
                    <a:lstStyle/>
                    <a:p>
                      <a:pPr algn="ctr">
                        <a:lnSpc>
                          <a:spcPct val="115000"/>
                        </a:lnSpc>
                        <a:spcAft>
                          <a:spcPts val="0"/>
                        </a:spcAft>
                      </a:pPr>
                      <a:r>
                        <a:rPr lang="ru-RU" sz="1200" dirty="0">
                          <a:effectLst/>
                        </a:rPr>
                        <a:t>Вид оценки</a:t>
                      </a:r>
                      <a:endParaRPr lang="ru-RU"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dirty="0">
                          <a:effectLst/>
                        </a:rPr>
                        <a:t>Полученное значение, </a:t>
                      </a:r>
                      <a:br>
                        <a:rPr lang="ru-RU" sz="1200" dirty="0">
                          <a:effectLst/>
                        </a:rPr>
                      </a:br>
                      <a:r>
                        <a:rPr lang="ru-RU" sz="1200" dirty="0">
                          <a:effectLst/>
                        </a:rPr>
                        <a:t>млн руб.</a:t>
                      </a:r>
                      <a:endParaRPr lang="ru-RU"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210312">
                <a:tc>
                  <a:txBody>
                    <a:bodyPr/>
                    <a:lstStyle/>
                    <a:p>
                      <a:pPr>
                        <a:lnSpc>
                          <a:spcPct val="115000"/>
                        </a:lnSpc>
                      </a:pPr>
                      <a:endParaRPr lang="ru-RU" sz="1100">
                        <a:effectLst/>
                        <a:latin typeface="Calibri"/>
                      </a:endParaRPr>
                    </a:p>
                  </a:txBody>
                  <a:tcPr marL="68580" marR="68580" marT="0" marB="0"/>
                </a:tc>
                <a:tc>
                  <a:txBody>
                    <a:bodyPr/>
                    <a:lstStyle/>
                    <a:p>
                      <a:pPr algn="l">
                        <a:lnSpc>
                          <a:spcPct val="115000"/>
                        </a:lnSpc>
                        <a:spcAft>
                          <a:spcPts val="0"/>
                        </a:spcAft>
                      </a:pPr>
                      <a:r>
                        <a:rPr lang="ru-RU" sz="1200" b="1" dirty="0">
                          <a:effectLst/>
                        </a:rPr>
                        <a:t>Прямая стоимость использования</a:t>
                      </a:r>
                      <a:endParaRPr lang="ru-RU" sz="11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dirty="0">
                          <a:effectLst/>
                        </a:rPr>
                        <a:t>1,1 </a:t>
                      </a:r>
                      <a:endParaRPr lang="ru-RU"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420624">
                <a:tc>
                  <a:txBody>
                    <a:bodyPr/>
                    <a:lstStyle/>
                    <a:p>
                      <a:pPr>
                        <a:lnSpc>
                          <a:spcPct val="115000"/>
                        </a:lnSpc>
                      </a:pPr>
                      <a:endParaRPr lang="ru-RU" sz="1100">
                        <a:effectLst/>
                        <a:latin typeface="Calibri"/>
                      </a:endParaRPr>
                    </a:p>
                  </a:txBody>
                  <a:tcPr marL="68580" marR="68580" marT="0" marB="0"/>
                </a:tc>
                <a:tc>
                  <a:txBody>
                    <a:bodyPr/>
                    <a:lstStyle/>
                    <a:p>
                      <a:pPr algn="l">
                        <a:lnSpc>
                          <a:spcPct val="115000"/>
                        </a:lnSpc>
                        <a:spcAft>
                          <a:spcPts val="0"/>
                        </a:spcAft>
                      </a:pPr>
                      <a:r>
                        <a:rPr lang="ru-RU" sz="1200" b="1" dirty="0">
                          <a:effectLst/>
                        </a:rPr>
                        <a:t>Косвенная стоимость использования по способности поглощения углекислоты</a:t>
                      </a:r>
                      <a:endParaRPr lang="ru-RU" sz="11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dirty="0">
                          <a:effectLst/>
                        </a:rPr>
                        <a:t>34,8</a:t>
                      </a:r>
                      <a:endParaRPr lang="ru-RU"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420624">
                <a:tc>
                  <a:txBody>
                    <a:bodyPr/>
                    <a:lstStyle/>
                    <a:p>
                      <a:pPr>
                        <a:lnSpc>
                          <a:spcPct val="115000"/>
                        </a:lnSpc>
                      </a:pPr>
                      <a:endParaRPr lang="ru-RU" sz="1100">
                        <a:effectLst/>
                        <a:latin typeface="Calibri"/>
                      </a:endParaRPr>
                    </a:p>
                  </a:txBody>
                  <a:tcPr marL="68580" marR="68580" marT="0" marB="0"/>
                </a:tc>
                <a:tc>
                  <a:txBody>
                    <a:bodyPr/>
                    <a:lstStyle/>
                    <a:p>
                      <a:pPr algn="l">
                        <a:lnSpc>
                          <a:spcPct val="115000"/>
                        </a:lnSpc>
                        <a:spcAft>
                          <a:spcPts val="0"/>
                        </a:spcAft>
                      </a:pPr>
                      <a:r>
                        <a:rPr lang="ru-RU" sz="1200" b="1" dirty="0">
                          <a:effectLst/>
                        </a:rPr>
                        <a:t>Косвенная стоимость использования по рекреационному использованию</a:t>
                      </a:r>
                      <a:endParaRPr lang="ru-RU" sz="11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dirty="0">
                          <a:effectLst/>
                        </a:rPr>
                        <a:t>3264</a:t>
                      </a:r>
                      <a:endParaRPr lang="ru-RU"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420624">
                <a:tc>
                  <a:txBody>
                    <a:bodyPr/>
                    <a:lstStyle/>
                    <a:p>
                      <a:pPr>
                        <a:lnSpc>
                          <a:spcPct val="115000"/>
                        </a:lnSpc>
                      </a:pPr>
                      <a:endParaRPr lang="ru-RU" sz="1100">
                        <a:effectLst/>
                        <a:latin typeface="Calibri"/>
                      </a:endParaRPr>
                    </a:p>
                  </a:txBody>
                  <a:tcPr marL="68580" marR="68580" marT="0" marB="0"/>
                </a:tc>
                <a:tc>
                  <a:txBody>
                    <a:bodyPr/>
                    <a:lstStyle/>
                    <a:p>
                      <a:pPr algn="l">
                        <a:lnSpc>
                          <a:spcPct val="115000"/>
                        </a:lnSpc>
                        <a:spcAft>
                          <a:spcPts val="0"/>
                        </a:spcAft>
                      </a:pPr>
                      <a:r>
                        <a:rPr lang="ru-RU" sz="1200" b="1" dirty="0">
                          <a:effectLst/>
                        </a:rPr>
                        <a:t>Стоимость существования, определенная методом субъективной оценки</a:t>
                      </a:r>
                      <a:endParaRPr lang="ru-RU" sz="11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dirty="0">
                          <a:effectLst/>
                        </a:rPr>
                        <a:t>215,1</a:t>
                      </a:r>
                      <a:endParaRPr lang="ru-RU"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210312">
                <a:tc>
                  <a:txBody>
                    <a:bodyPr/>
                    <a:lstStyle/>
                    <a:p>
                      <a:pPr algn="just">
                        <a:lnSpc>
                          <a:spcPct val="115000"/>
                        </a:lnSpc>
                        <a:spcAft>
                          <a:spcPts val="0"/>
                        </a:spcAft>
                      </a:pPr>
                      <a:r>
                        <a:rPr lang="ru-RU" sz="1200" dirty="0">
                          <a:effectLst/>
                        </a:rPr>
                        <a:t>ВСЕГО</a:t>
                      </a:r>
                      <a:endParaRPr lang="ru-RU" sz="11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ru-RU" sz="1200" dirty="0">
                          <a:effectLst/>
                        </a:rPr>
                        <a:t> </a:t>
                      </a:r>
                      <a:endParaRPr lang="ru-RU"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dirty="0">
                          <a:effectLst/>
                        </a:rPr>
                        <a:t>3515</a:t>
                      </a:r>
                      <a:endParaRPr lang="ru-RU"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bl>
          </a:graphicData>
        </a:graphic>
      </p:graphicFrame>
      <p:sp>
        <p:nvSpPr>
          <p:cNvPr id="8" name="Прямоугольник 7"/>
          <p:cNvSpPr/>
          <p:nvPr/>
        </p:nvSpPr>
        <p:spPr>
          <a:xfrm>
            <a:off x="2267744" y="3743454"/>
            <a:ext cx="4572000" cy="261610"/>
          </a:xfrm>
          <a:prstGeom prst="rect">
            <a:avLst/>
          </a:prstGeom>
        </p:spPr>
        <p:txBody>
          <a:bodyPr>
            <a:spAutoFit/>
          </a:bodyPr>
          <a:lstStyle/>
          <a:p>
            <a:pPr algn="ctr"/>
            <a:r>
              <a:rPr lang="ru-RU" sz="1100" b="1" dirty="0"/>
              <a:t>Основные результаты денежной оценки «Горушки»</a:t>
            </a:r>
            <a:endParaRPr lang="ru-RU" sz="1100" dirty="0"/>
          </a:p>
        </p:txBody>
      </p:sp>
    </p:spTree>
    <p:extLst>
      <p:ext uri="{BB962C8B-B14F-4D97-AF65-F5344CB8AC3E}">
        <p14:creationId xmlns:p14="http://schemas.microsoft.com/office/powerpoint/2010/main" val="10294858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36712"/>
            <a:ext cx="8229600" cy="648072"/>
          </a:xfrm>
        </p:spPr>
        <p:txBody>
          <a:bodyPr/>
          <a:lstStyle/>
          <a:p>
            <a:r>
              <a:rPr lang="ru-RU" sz="2000" b="1" dirty="0">
                <a:latin typeface="Arial" panose="020B0604020202020204" pitchFamily="34" charset="0"/>
                <a:cs typeface="Arial" panose="020B0604020202020204" pitchFamily="34" charset="0"/>
              </a:rPr>
              <a:t>11. Денежные оценки природных ресурсов и </a:t>
            </a:r>
            <a:r>
              <a:rPr lang="ru-RU" sz="2000" b="1" dirty="0" err="1">
                <a:latin typeface="Arial" panose="020B0604020202020204" pitchFamily="34" charset="0"/>
                <a:cs typeface="Arial" panose="020B0604020202020204" pitchFamily="34" charset="0"/>
              </a:rPr>
              <a:t>экосистемных</a:t>
            </a:r>
            <a:r>
              <a:rPr lang="ru-RU" sz="2000" b="1" dirty="0">
                <a:latin typeface="Arial" panose="020B0604020202020204" pitchFamily="34" charset="0"/>
                <a:cs typeface="Arial" panose="020B0604020202020204" pitchFamily="34" charset="0"/>
              </a:rPr>
              <a:t> услуг в территориальном развитии: изменение подходов</a:t>
            </a:r>
          </a:p>
        </p:txBody>
      </p:sp>
      <p:sp>
        <p:nvSpPr>
          <p:cNvPr id="4" name="Номер слайда 3"/>
          <p:cNvSpPr>
            <a:spLocks noGrp="1"/>
          </p:cNvSpPr>
          <p:nvPr>
            <p:ph type="sldNum" sz="quarter" idx="12"/>
          </p:nvPr>
        </p:nvSpPr>
        <p:spPr/>
        <p:txBody>
          <a:bodyPr/>
          <a:lstStyle/>
          <a:p>
            <a:pPr>
              <a:defRPr/>
            </a:pPr>
            <a:fld id="{3D87BCC6-FDE2-4C92-9BEF-1AEA66466CC6}" type="slidenum">
              <a:rPr lang="ru-RU" smtClean="0"/>
              <a:pPr>
                <a:defRPr/>
              </a:pPr>
              <a:t>35</a:t>
            </a:fld>
            <a:endParaRPr lang="ru-RU"/>
          </a:p>
        </p:txBody>
      </p:sp>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11560" y="1772816"/>
            <a:ext cx="7767116"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1043608" y="5672281"/>
            <a:ext cx="7344816" cy="276999"/>
          </a:xfrm>
          <a:prstGeom prst="rect">
            <a:avLst/>
          </a:prstGeom>
          <a:solidFill>
            <a:schemeClr val="accent2">
              <a:lumMod val="20000"/>
              <a:lumOff val="80000"/>
            </a:schemeClr>
          </a:solidFill>
        </p:spPr>
        <p:txBody>
          <a:bodyPr wrap="square">
            <a:spAutoFit/>
          </a:bodyPr>
          <a:lstStyle/>
          <a:p>
            <a:pPr algn="ctr"/>
            <a:r>
              <a:rPr lang="ru-RU" sz="1200" b="1" dirty="0"/>
              <a:t>Доля природного капитала в сравнении с физическим по различным субъектам РФ в 1996 г.</a:t>
            </a:r>
          </a:p>
        </p:txBody>
      </p:sp>
    </p:spTree>
    <p:extLst>
      <p:ext uri="{BB962C8B-B14F-4D97-AF65-F5344CB8AC3E}">
        <p14:creationId xmlns:p14="http://schemas.microsoft.com/office/powerpoint/2010/main" val="39391114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3D87BCC6-FDE2-4C92-9BEF-1AEA66466CC6}" type="slidenum">
              <a:rPr lang="ru-RU" smtClean="0"/>
              <a:pPr>
                <a:defRPr/>
              </a:pPr>
              <a:t>36</a:t>
            </a:fld>
            <a:endParaRPr lang="ru-RU"/>
          </a:p>
        </p:txBody>
      </p:sp>
      <p:graphicFrame>
        <p:nvGraphicFramePr>
          <p:cNvPr id="5" name="Таблица 4"/>
          <p:cNvGraphicFramePr>
            <a:graphicFrameLocks noGrp="1"/>
          </p:cNvGraphicFramePr>
          <p:nvPr>
            <p:extLst>
              <p:ext uri="{D42A27DB-BD31-4B8C-83A1-F6EECF244321}">
                <p14:modId xmlns:p14="http://schemas.microsoft.com/office/powerpoint/2010/main" val="2948364332"/>
              </p:ext>
            </p:extLst>
          </p:nvPr>
        </p:nvGraphicFramePr>
        <p:xfrm>
          <a:off x="683568" y="1268760"/>
          <a:ext cx="7853865" cy="5379000"/>
        </p:xfrm>
        <a:graphic>
          <a:graphicData uri="http://schemas.openxmlformats.org/drawingml/2006/table">
            <a:tbl>
              <a:tblPr>
                <a:tableStyleId>{5DA37D80-6434-44D0-A028-1B22A696006F}</a:tableStyleId>
              </a:tblPr>
              <a:tblGrid>
                <a:gridCol w="1570878">
                  <a:extLst>
                    <a:ext uri="{9D8B030D-6E8A-4147-A177-3AD203B41FA5}">
                      <a16:colId xmlns:a16="http://schemas.microsoft.com/office/drawing/2014/main" val="20000"/>
                    </a:ext>
                  </a:extLst>
                </a:gridCol>
                <a:gridCol w="523978">
                  <a:extLst>
                    <a:ext uri="{9D8B030D-6E8A-4147-A177-3AD203B41FA5}">
                      <a16:colId xmlns:a16="http://schemas.microsoft.com/office/drawing/2014/main" val="20001"/>
                    </a:ext>
                  </a:extLst>
                </a:gridCol>
                <a:gridCol w="523978">
                  <a:extLst>
                    <a:ext uri="{9D8B030D-6E8A-4147-A177-3AD203B41FA5}">
                      <a16:colId xmlns:a16="http://schemas.microsoft.com/office/drawing/2014/main" val="20002"/>
                    </a:ext>
                  </a:extLst>
                </a:gridCol>
                <a:gridCol w="523450">
                  <a:extLst>
                    <a:ext uri="{9D8B030D-6E8A-4147-A177-3AD203B41FA5}">
                      <a16:colId xmlns:a16="http://schemas.microsoft.com/office/drawing/2014/main" val="20003"/>
                    </a:ext>
                  </a:extLst>
                </a:gridCol>
                <a:gridCol w="523978">
                  <a:extLst>
                    <a:ext uri="{9D8B030D-6E8A-4147-A177-3AD203B41FA5}">
                      <a16:colId xmlns:a16="http://schemas.microsoft.com/office/drawing/2014/main" val="20004"/>
                    </a:ext>
                  </a:extLst>
                </a:gridCol>
                <a:gridCol w="523978">
                  <a:extLst>
                    <a:ext uri="{9D8B030D-6E8A-4147-A177-3AD203B41FA5}">
                      <a16:colId xmlns:a16="http://schemas.microsoft.com/office/drawing/2014/main" val="20005"/>
                    </a:ext>
                  </a:extLst>
                </a:gridCol>
                <a:gridCol w="523450">
                  <a:extLst>
                    <a:ext uri="{9D8B030D-6E8A-4147-A177-3AD203B41FA5}">
                      <a16:colId xmlns:a16="http://schemas.microsoft.com/office/drawing/2014/main" val="20006"/>
                    </a:ext>
                  </a:extLst>
                </a:gridCol>
                <a:gridCol w="601546">
                  <a:extLst>
                    <a:ext uri="{9D8B030D-6E8A-4147-A177-3AD203B41FA5}">
                      <a16:colId xmlns:a16="http://schemas.microsoft.com/office/drawing/2014/main" val="20007"/>
                    </a:ext>
                  </a:extLst>
                </a:gridCol>
                <a:gridCol w="601546">
                  <a:extLst>
                    <a:ext uri="{9D8B030D-6E8A-4147-A177-3AD203B41FA5}">
                      <a16:colId xmlns:a16="http://schemas.microsoft.com/office/drawing/2014/main" val="20008"/>
                    </a:ext>
                  </a:extLst>
                </a:gridCol>
                <a:gridCol w="523978">
                  <a:extLst>
                    <a:ext uri="{9D8B030D-6E8A-4147-A177-3AD203B41FA5}">
                      <a16:colId xmlns:a16="http://schemas.microsoft.com/office/drawing/2014/main" val="20009"/>
                    </a:ext>
                  </a:extLst>
                </a:gridCol>
                <a:gridCol w="523978">
                  <a:extLst>
                    <a:ext uri="{9D8B030D-6E8A-4147-A177-3AD203B41FA5}">
                      <a16:colId xmlns:a16="http://schemas.microsoft.com/office/drawing/2014/main" val="20010"/>
                    </a:ext>
                  </a:extLst>
                </a:gridCol>
                <a:gridCol w="373592">
                  <a:extLst>
                    <a:ext uri="{9D8B030D-6E8A-4147-A177-3AD203B41FA5}">
                      <a16:colId xmlns:a16="http://schemas.microsoft.com/office/drawing/2014/main" val="20011"/>
                    </a:ext>
                  </a:extLst>
                </a:gridCol>
                <a:gridCol w="515535">
                  <a:extLst>
                    <a:ext uri="{9D8B030D-6E8A-4147-A177-3AD203B41FA5}">
                      <a16:colId xmlns:a16="http://schemas.microsoft.com/office/drawing/2014/main" val="20012"/>
                    </a:ext>
                  </a:extLst>
                </a:gridCol>
              </a:tblGrid>
              <a:tr h="171621">
                <a:tc rowSpan="2">
                  <a:txBody>
                    <a:bodyPr/>
                    <a:lstStyle/>
                    <a:p>
                      <a:pPr algn="ctr">
                        <a:lnSpc>
                          <a:spcPct val="115000"/>
                        </a:lnSpc>
                        <a:spcAft>
                          <a:spcPts val="0"/>
                        </a:spcAft>
                      </a:pPr>
                      <a:r>
                        <a:rPr lang="ru-RU" sz="1000" dirty="0">
                          <a:effectLst/>
                        </a:rPr>
                        <a:t> </a:t>
                      </a:r>
                    </a:p>
                    <a:p>
                      <a:pPr algn="ctr">
                        <a:lnSpc>
                          <a:spcPct val="115000"/>
                        </a:lnSpc>
                        <a:spcAft>
                          <a:spcPts val="0"/>
                        </a:spcAft>
                      </a:pPr>
                      <a:r>
                        <a:rPr lang="ru-RU" sz="1000" dirty="0">
                          <a:effectLst/>
                        </a:rPr>
                        <a:t> </a:t>
                      </a:r>
                    </a:p>
                    <a:p>
                      <a:pPr algn="ctr">
                        <a:lnSpc>
                          <a:spcPct val="115000"/>
                        </a:lnSpc>
                        <a:spcAft>
                          <a:spcPts val="0"/>
                        </a:spcAft>
                      </a:pPr>
                      <a:r>
                        <a:rPr lang="ru-RU" sz="1000" dirty="0">
                          <a:effectLst/>
                        </a:rPr>
                        <a:t> </a:t>
                      </a:r>
                      <a:endParaRPr lang="ru-RU" sz="1000" dirty="0">
                        <a:effectLst/>
                        <a:latin typeface="Calibri"/>
                        <a:ea typeface="Calibri"/>
                        <a:cs typeface="Times New Roman"/>
                      </a:endParaRPr>
                    </a:p>
                  </a:txBody>
                  <a:tcPr marL="8080" marR="8080" marT="8080" marB="0" anchor="b"/>
                </a:tc>
                <a:tc gridSpan="3">
                  <a:txBody>
                    <a:bodyPr/>
                    <a:lstStyle/>
                    <a:p>
                      <a:pPr algn="ctr">
                        <a:lnSpc>
                          <a:spcPct val="115000"/>
                        </a:lnSpc>
                        <a:spcAft>
                          <a:spcPts val="0"/>
                        </a:spcAft>
                      </a:pPr>
                      <a:r>
                        <a:rPr lang="ru-RU" sz="1000">
                          <a:effectLst/>
                        </a:rPr>
                        <a:t>Водные ресурсы</a:t>
                      </a:r>
                      <a:endParaRPr lang="ru-RU" sz="1000">
                        <a:effectLst/>
                        <a:latin typeface="Calibri"/>
                        <a:ea typeface="Calibri"/>
                        <a:cs typeface="Times New Roman"/>
                      </a:endParaRPr>
                    </a:p>
                  </a:txBody>
                  <a:tcPr marL="8080" marR="8080" marT="8080" marB="0" anchor="b"/>
                </a:tc>
                <a:tc hMerge="1">
                  <a:txBody>
                    <a:bodyPr/>
                    <a:lstStyle/>
                    <a:p>
                      <a:endParaRPr lang="ru-RU"/>
                    </a:p>
                  </a:txBody>
                  <a:tcPr/>
                </a:tc>
                <a:tc hMerge="1">
                  <a:txBody>
                    <a:bodyPr/>
                    <a:lstStyle/>
                    <a:p>
                      <a:endParaRPr lang="ru-RU"/>
                    </a:p>
                  </a:txBody>
                  <a:tcPr/>
                </a:tc>
                <a:tc gridSpan="8">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b"/>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rowSpan="2">
                  <a:txBody>
                    <a:bodyPr/>
                    <a:lstStyle/>
                    <a:p>
                      <a:pPr algn="ctr">
                        <a:lnSpc>
                          <a:spcPct val="115000"/>
                        </a:lnSpc>
                        <a:spcAft>
                          <a:spcPts val="0"/>
                        </a:spcAft>
                      </a:pPr>
                      <a:r>
                        <a:rPr lang="ru-RU" sz="1000">
                          <a:effectLst/>
                        </a:rPr>
                        <a:t>ИТОГО</a:t>
                      </a:r>
                    </a:p>
                    <a:p>
                      <a:pPr algn="ctr">
                        <a:lnSpc>
                          <a:spcPct val="115000"/>
                        </a:lnSpc>
                        <a:spcAft>
                          <a:spcPts val="0"/>
                        </a:spcAft>
                      </a:pPr>
                      <a:r>
                        <a:rPr lang="ru-RU" sz="1000">
                          <a:effectLst/>
                        </a:rPr>
                        <a:t> </a:t>
                      </a:r>
                    </a:p>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extLst>
                  <a:ext uri="{0D108BD9-81ED-4DB2-BD59-A6C34878D82A}">
                    <a16:rowId xmlns:a16="http://schemas.microsoft.com/office/drawing/2014/main" val="10000"/>
                  </a:ext>
                </a:extLst>
              </a:tr>
              <a:tr h="0">
                <a:tc vMerge="1">
                  <a:txBody>
                    <a:bodyPr/>
                    <a:lstStyle/>
                    <a:p>
                      <a:endParaRPr lang="ru-RU"/>
                    </a:p>
                  </a:txBody>
                  <a:tcPr/>
                </a:tc>
                <a:tc>
                  <a:txBody>
                    <a:bodyPr/>
                    <a:lstStyle/>
                    <a:p>
                      <a:pPr algn="ctr">
                        <a:lnSpc>
                          <a:spcPct val="115000"/>
                        </a:lnSpc>
                        <a:spcAft>
                          <a:spcPts val="0"/>
                        </a:spcAft>
                      </a:pPr>
                      <a:r>
                        <a:rPr lang="ru-RU" sz="1000" dirty="0">
                          <a:effectLst/>
                        </a:rPr>
                        <a:t>Поверх-</a:t>
                      </a:r>
                      <a:r>
                        <a:rPr lang="ru-RU" sz="1000" dirty="0" err="1">
                          <a:effectLst/>
                        </a:rPr>
                        <a:t>ностные</a:t>
                      </a:r>
                      <a:endParaRPr lang="ru-RU" sz="1000" dirty="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dirty="0">
                          <a:effectLst/>
                        </a:rPr>
                        <a:t>Подзем-</a:t>
                      </a:r>
                      <a:r>
                        <a:rPr lang="ru-RU" sz="1000" dirty="0" err="1">
                          <a:effectLst/>
                        </a:rPr>
                        <a:t>ные</a:t>
                      </a:r>
                      <a:endParaRPr lang="ru-RU" sz="1000" dirty="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dirty="0" err="1">
                          <a:effectLst/>
                        </a:rPr>
                        <a:t>Грунто</a:t>
                      </a:r>
                      <a:r>
                        <a:rPr lang="ru-RU" sz="1000" dirty="0">
                          <a:effectLst/>
                        </a:rPr>
                        <a:t>-вые</a:t>
                      </a:r>
                      <a:endParaRPr lang="ru-RU" sz="1000" dirty="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dirty="0" err="1">
                          <a:effectLst/>
                        </a:rPr>
                        <a:t>Сельхоз.земли</a:t>
                      </a:r>
                      <a:endParaRPr lang="ru-RU" sz="1000" dirty="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dirty="0">
                          <a:effectLst/>
                        </a:rPr>
                        <a:t>Древес-</a:t>
                      </a:r>
                      <a:r>
                        <a:rPr lang="ru-RU" sz="1000" dirty="0" err="1">
                          <a:effectLst/>
                        </a:rPr>
                        <a:t>ные</a:t>
                      </a:r>
                      <a:endParaRPr lang="ru-RU" sz="1000" dirty="0">
                        <a:effectLst/>
                      </a:endParaRPr>
                    </a:p>
                    <a:p>
                      <a:pPr algn="ctr">
                        <a:lnSpc>
                          <a:spcPct val="115000"/>
                        </a:lnSpc>
                        <a:spcAft>
                          <a:spcPts val="0"/>
                        </a:spcAft>
                      </a:pPr>
                      <a:r>
                        <a:rPr lang="ru-RU" sz="1000" dirty="0">
                          <a:effectLst/>
                        </a:rPr>
                        <a:t>ресурсы</a:t>
                      </a:r>
                      <a:endParaRPr lang="ru-RU" sz="1000" dirty="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dirty="0" err="1">
                          <a:effectLst/>
                        </a:rPr>
                        <a:t>Недревес-ные</a:t>
                      </a:r>
                      <a:endParaRPr lang="ru-RU" sz="1000" dirty="0">
                        <a:effectLst/>
                      </a:endParaRPr>
                    </a:p>
                    <a:p>
                      <a:pPr algn="ctr">
                        <a:lnSpc>
                          <a:spcPct val="115000"/>
                        </a:lnSpc>
                        <a:spcAft>
                          <a:spcPts val="0"/>
                        </a:spcAft>
                      </a:pPr>
                      <a:r>
                        <a:rPr lang="ru-RU" sz="1000" dirty="0">
                          <a:effectLst/>
                        </a:rPr>
                        <a:t>ресурсы</a:t>
                      </a:r>
                      <a:endParaRPr lang="ru-RU" sz="1000" dirty="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dirty="0" err="1">
                          <a:effectLst/>
                        </a:rPr>
                        <a:t>Рекреа-ционные</a:t>
                      </a:r>
                      <a:r>
                        <a:rPr lang="ru-RU" sz="1000" dirty="0">
                          <a:effectLst/>
                        </a:rPr>
                        <a:t> ресурсы</a:t>
                      </a:r>
                      <a:endParaRPr lang="ru-RU" sz="1000" dirty="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dirty="0">
                          <a:effectLst/>
                        </a:rPr>
                        <a:t>Охотничьи</a:t>
                      </a:r>
                    </a:p>
                    <a:p>
                      <a:pPr algn="ctr">
                        <a:lnSpc>
                          <a:spcPct val="115000"/>
                        </a:lnSpc>
                        <a:spcAft>
                          <a:spcPts val="0"/>
                        </a:spcAft>
                      </a:pPr>
                      <a:r>
                        <a:rPr lang="ru-RU" sz="1000" dirty="0">
                          <a:effectLst/>
                        </a:rPr>
                        <a:t>ресурсы</a:t>
                      </a:r>
                      <a:endParaRPr lang="ru-RU" sz="1000" dirty="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dirty="0">
                          <a:effectLst/>
                        </a:rPr>
                        <a:t>Рыбные</a:t>
                      </a:r>
                    </a:p>
                    <a:p>
                      <a:pPr algn="ctr">
                        <a:lnSpc>
                          <a:spcPct val="115000"/>
                        </a:lnSpc>
                        <a:spcAft>
                          <a:spcPts val="0"/>
                        </a:spcAft>
                      </a:pPr>
                      <a:r>
                        <a:rPr lang="ru-RU" sz="1000" dirty="0">
                          <a:effectLst/>
                        </a:rPr>
                        <a:t>ресурсы</a:t>
                      </a:r>
                      <a:endParaRPr lang="ru-RU" sz="1000" dirty="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dirty="0">
                          <a:effectLst/>
                        </a:rPr>
                        <a:t>Мине-</a:t>
                      </a:r>
                      <a:r>
                        <a:rPr lang="ru-RU" sz="1000" dirty="0" err="1">
                          <a:effectLst/>
                        </a:rPr>
                        <a:t>рально</a:t>
                      </a:r>
                      <a:r>
                        <a:rPr lang="ru-RU" sz="1000" dirty="0">
                          <a:effectLst/>
                        </a:rPr>
                        <a:t>-</a:t>
                      </a:r>
                    </a:p>
                    <a:p>
                      <a:pPr algn="ctr">
                        <a:lnSpc>
                          <a:spcPct val="115000"/>
                        </a:lnSpc>
                        <a:spcAft>
                          <a:spcPts val="0"/>
                        </a:spcAft>
                      </a:pPr>
                      <a:r>
                        <a:rPr lang="ru-RU" sz="1000" dirty="0">
                          <a:effectLst/>
                        </a:rPr>
                        <a:t>сырьевые</a:t>
                      </a:r>
                      <a:endParaRPr lang="ru-RU" sz="1000" dirty="0">
                        <a:effectLst/>
                        <a:latin typeface="Calibri"/>
                        <a:ea typeface="Calibri"/>
                        <a:cs typeface="Times New Roman"/>
                      </a:endParaRPr>
                    </a:p>
                  </a:txBody>
                  <a:tcPr marL="8080" marR="8080" marT="8080" marB="0" anchor="ctr"/>
                </a:tc>
                <a:tc>
                  <a:txBody>
                    <a:bodyPr/>
                    <a:lstStyle/>
                    <a:p>
                      <a:pPr>
                        <a:lnSpc>
                          <a:spcPct val="115000"/>
                        </a:lnSpc>
                        <a:spcAft>
                          <a:spcPts val="0"/>
                        </a:spcAft>
                      </a:pPr>
                      <a:r>
                        <a:rPr lang="ru-RU" sz="1000" dirty="0">
                          <a:effectLst/>
                        </a:rPr>
                        <a:t>Пчелы</a:t>
                      </a:r>
                    </a:p>
                    <a:p>
                      <a:pPr>
                        <a:lnSpc>
                          <a:spcPct val="115000"/>
                        </a:lnSpc>
                        <a:spcAft>
                          <a:spcPts val="0"/>
                        </a:spcAft>
                      </a:pPr>
                      <a:r>
                        <a:rPr lang="ru-RU" sz="1000" dirty="0">
                          <a:effectLst/>
                        </a:rPr>
                        <a:t> </a:t>
                      </a:r>
                      <a:endParaRPr lang="ru-RU" sz="1000" dirty="0">
                        <a:effectLst/>
                        <a:latin typeface="Calibri"/>
                        <a:ea typeface="Calibri"/>
                        <a:cs typeface="Times New Roman"/>
                      </a:endParaRPr>
                    </a:p>
                  </a:txBody>
                  <a:tcPr marL="8080" marR="8080" marT="8080" marB="0" anchor="ctr"/>
                </a:tc>
                <a:tc vMerge="1">
                  <a:txBody>
                    <a:bodyPr/>
                    <a:lstStyle/>
                    <a:p>
                      <a:endParaRPr lang="ru-RU"/>
                    </a:p>
                  </a:txBody>
                  <a:tcPr/>
                </a:tc>
                <a:extLst>
                  <a:ext uri="{0D108BD9-81ED-4DB2-BD59-A6C34878D82A}">
                    <a16:rowId xmlns:a16="http://schemas.microsoft.com/office/drawing/2014/main" val="10001"/>
                  </a:ext>
                </a:extLst>
              </a:tr>
              <a:tr h="0">
                <a:tc>
                  <a:txBody>
                    <a:bodyPr/>
                    <a:lstStyle/>
                    <a:p>
                      <a:pPr>
                        <a:lnSpc>
                          <a:spcPct val="115000"/>
                        </a:lnSpc>
                        <a:spcAft>
                          <a:spcPts val="0"/>
                        </a:spcAft>
                      </a:pPr>
                      <a:r>
                        <a:rPr lang="ru-RU" sz="1000" dirty="0">
                          <a:effectLst/>
                        </a:rPr>
                        <a:t>Запасы на начало года</a:t>
                      </a:r>
                      <a:endParaRPr lang="ru-RU" sz="1000" dirty="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16406,6</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6446,33</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dirty="0">
                          <a:effectLst/>
                        </a:rPr>
                        <a:t>64,3</a:t>
                      </a:r>
                      <a:endParaRPr lang="ru-RU" sz="1000" dirty="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925,75</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1010,6</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781,47</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33,27</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18,03</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17,2</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221,7</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30</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25955,25</a:t>
                      </a:r>
                      <a:endParaRPr lang="ru-RU" sz="1000">
                        <a:effectLst/>
                        <a:latin typeface="Calibri"/>
                        <a:ea typeface="Calibri"/>
                        <a:cs typeface="Times New Roman"/>
                      </a:endParaRPr>
                    </a:p>
                  </a:txBody>
                  <a:tcPr marL="8080" marR="8080" marT="8080" marB="0" anchor="ctr"/>
                </a:tc>
                <a:extLst>
                  <a:ext uri="{0D108BD9-81ED-4DB2-BD59-A6C34878D82A}">
                    <a16:rowId xmlns:a16="http://schemas.microsoft.com/office/drawing/2014/main" val="10002"/>
                  </a:ext>
                </a:extLst>
              </a:tr>
              <a:tr h="0">
                <a:tc>
                  <a:txBody>
                    <a:bodyPr/>
                    <a:lstStyle/>
                    <a:p>
                      <a:pPr>
                        <a:lnSpc>
                          <a:spcPct val="115000"/>
                        </a:lnSpc>
                        <a:spcAft>
                          <a:spcPts val="0"/>
                        </a:spcAft>
                      </a:pPr>
                      <a:r>
                        <a:rPr lang="ru-RU" sz="1000" dirty="0">
                          <a:effectLst/>
                        </a:rPr>
                        <a:t>Использование продукции отраслей</a:t>
                      </a:r>
                      <a:endParaRPr lang="ru-RU" sz="1000" dirty="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dirty="0">
                          <a:effectLst/>
                        </a:rPr>
                        <a:t> </a:t>
                      </a:r>
                      <a:endParaRPr lang="ru-RU" sz="1000" dirty="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dirty="0">
                          <a:effectLst/>
                        </a:rPr>
                        <a:t> </a:t>
                      </a:r>
                      <a:endParaRPr lang="ru-RU" sz="1000" dirty="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0</a:t>
                      </a:r>
                      <a:endParaRPr lang="ru-RU" sz="1000">
                        <a:effectLst/>
                        <a:latin typeface="Calibri"/>
                        <a:ea typeface="Calibri"/>
                        <a:cs typeface="Times New Roman"/>
                      </a:endParaRPr>
                    </a:p>
                  </a:txBody>
                  <a:tcPr marL="8080" marR="8080" marT="8080" marB="0" anchor="ctr"/>
                </a:tc>
                <a:extLst>
                  <a:ext uri="{0D108BD9-81ED-4DB2-BD59-A6C34878D82A}">
                    <a16:rowId xmlns:a16="http://schemas.microsoft.com/office/drawing/2014/main" val="10003"/>
                  </a:ext>
                </a:extLst>
              </a:tr>
              <a:tr h="0">
                <a:tc>
                  <a:txBody>
                    <a:bodyPr/>
                    <a:lstStyle/>
                    <a:p>
                      <a:pPr>
                        <a:lnSpc>
                          <a:spcPct val="115000"/>
                        </a:lnSpc>
                        <a:spcAft>
                          <a:spcPts val="0"/>
                        </a:spcAft>
                      </a:pPr>
                      <a:r>
                        <a:rPr lang="ru-RU" sz="1000" dirty="0">
                          <a:effectLst/>
                        </a:rPr>
                        <a:t>Внутреннее производство</a:t>
                      </a:r>
                      <a:endParaRPr lang="ru-RU" sz="1000" dirty="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13,886</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dirty="0">
                          <a:effectLst/>
                        </a:rPr>
                        <a:t> </a:t>
                      </a:r>
                      <a:endParaRPr lang="ru-RU" sz="1000" dirty="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13,886</a:t>
                      </a:r>
                      <a:endParaRPr lang="ru-RU" sz="1000">
                        <a:effectLst/>
                        <a:latin typeface="Calibri"/>
                        <a:ea typeface="Calibri"/>
                        <a:cs typeface="Times New Roman"/>
                      </a:endParaRPr>
                    </a:p>
                  </a:txBody>
                  <a:tcPr marL="8080" marR="8080" marT="8080" marB="0" anchor="ctr"/>
                </a:tc>
                <a:extLst>
                  <a:ext uri="{0D108BD9-81ED-4DB2-BD59-A6C34878D82A}">
                    <a16:rowId xmlns:a16="http://schemas.microsoft.com/office/drawing/2014/main" val="10004"/>
                  </a:ext>
                </a:extLst>
              </a:tr>
              <a:tr h="0">
                <a:tc>
                  <a:txBody>
                    <a:bodyPr/>
                    <a:lstStyle/>
                    <a:p>
                      <a:pPr marL="350520">
                        <a:lnSpc>
                          <a:spcPct val="115000"/>
                        </a:lnSpc>
                        <a:spcAft>
                          <a:spcPts val="0"/>
                        </a:spcAft>
                      </a:pPr>
                      <a:r>
                        <a:rPr lang="ru-RU" sz="1000" dirty="0">
                          <a:effectLst/>
                        </a:rPr>
                        <a:t>Импорт</a:t>
                      </a:r>
                      <a:endParaRPr lang="ru-RU" sz="1000" dirty="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dirty="0">
                          <a:effectLst/>
                        </a:rPr>
                        <a:t> </a:t>
                      </a:r>
                      <a:endParaRPr lang="ru-RU" sz="1000" dirty="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0</a:t>
                      </a:r>
                      <a:endParaRPr lang="ru-RU" sz="1000">
                        <a:effectLst/>
                        <a:latin typeface="Calibri"/>
                        <a:ea typeface="Calibri"/>
                        <a:cs typeface="Times New Roman"/>
                      </a:endParaRPr>
                    </a:p>
                  </a:txBody>
                  <a:tcPr marL="8080" marR="8080" marT="8080" marB="0" anchor="ctr"/>
                </a:tc>
                <a:extLst>
                  <a:ext uri="{0D108BD9-81ED-4DB2-BD59-A6C34878D82A}">
                    <a16:rowId xmlns:a16="http://schemas.microsoft.com/office/drawing/2014/main" val="10005"/>
                  </a:ext>
                </a:extLst>
              </a:tr>
              <a:tr h="0">
                <a:tc>
                  <a:txBody>
                    <a:bodyPr/>
                    <a:lstStyle/>
                    <a:p>
                      <a:pPr>
                        <a:lnSpc>
                          <a:spcPct val="115000"/>
                        </a:lnSpc>
                        <a:spcAft>
                          <a:spcPts val="0"/>
                        </a:spcAft>
                      </a:pPr>
                      <a:r>
                        <a:rPr lang="ru-RU" sz="1000" dirty="0">
                          <a:effectLst/>
                        </a:rPr>
                        <a:t>Использование основных активов</a:t>
                      </a:r>
                      <a:endParaRPr lang="ru-RU" sz="1000" dirty="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-13,886</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dirty="0">
                          <a:effectLst/>
                        </a:rPr>
                        <a:t> </a:t>
                      </a:r>
                      <a:endParaRPr lang="ru-RU" sz="1000" dirty="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dirty="0">
                          <a:effectLst/>
                        </a:rPr>
                        <a:t> </a:t>
                      </a:r>
                      <a:endParaRPr lang="ru-RU" sz="1000" dirty="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-2,1</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-4,5</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-20,486</a:t>
                      </a:r>
                      <a:endParaRPr lang="ru-RU" sz="1000">
                        <a:effectLst/>
                        <a:latin typeface="Calibri"/>
                        <a:ea typeface="Calibri"/>
                        <a:cs typeface="Times New Roman"/>
                      </a:endParaRPr>
                    </a:p>
                  </a:txBody>
                  <a:tcPr marL="8080" marR="8080" marT="8080" marB="0" anchor="ctr"/>
                </a:tc>
                <a:extLst>
                  <a:ext uri="{0D108BD9-81ED-4DB2-BD59-A6C34878D82A}">
                    <a16:rowId xmlns:a16="http://schemas.microsoft.com/office/drawing/2014/main" val="10006"/>
                  </a:ext>
                </a:extLst>
              </a:tr>
              <a:tr h="0">
                <a:tc>
                  <a:txBody>
                    <a:bodyPr/>
                    <a:lstStyle/>
                    <a:p>
                      <a:pPr>
                        <a:lnSpc>
                          <a:spcPct val="115000"/>
                        </a:lnSpc>
                        <a:spcAft>
                          <a:spcPts val="0"/>
                        </a:spcAft>
                      </a:pPr>
                      <a:r>
                        <a:rPr lang="ru-RU" sz="1000" dirty="0">
                          <a:effectLst/>
                        </a:rPr>
                        <a:t>Чистая добавленная стоимость</a:t>
                      </a:r>
                      <a:endParaRPr lang="ru-RU" sz="1000" dirty="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dirty="0">
                          <a:effectLst/>
                        </a:rPr>
                        <a:t> </a:t>
                      </a:r>
                      <a:endParaRPr lang="ru-RU" sz="1000" dirty="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0</a:t>
                      </a:r>
                      <a:endParaRPr lang="ru-RU" sz="1000">
                        <a:effectLst/>
                        <a:latin typeface="Calibri"/>
                        <a:ea typeface="Calibri"/>
                        <a:cs typeface="Times New Roman"/>
                      </a:endParaRPr>
                    </a:p>
                  </a:txBody>
                  <a:tcPr marL="8080" marR="8080" marT="8080" marB="0" anchor="ctr"/>
                </a:tc>
                <a:extLst>
                  <a:ext uri="{0D108BD9-81ED-4DB2-BD59-A6C34878D82A}">
                    <a16:rowId xmlns:a16="http://schemas.microsoft.com/office/drawing/2014/main" val="10007"/>
                  </a:ext>
                </a:extLst>
              </a:tr>
              <a:tr h="0">
                <a:tc>
                  <a:txBody>
                    <a:bodyPr/>
                    <a:lstStyle/>
                    <a:p>
                      <a:pPr>
                        <a:lnSpc>
                          <a:spcPct val="115000"/>
                        </a:lnSpc>
                        <a:spcAft>
                          <a:spcPts val="0"/>
                        </a:spcAft>
                      </a:pPr>
                      <a:r>
                        <a:rPr lang="ru-RU" sz="1000" dirty="0">
                          <a:effectLst/>
                        </a:rPr>
                        <a:t>Валовой объем производства отраслей</a:t>
                      </a:r>
                      <a:endParaRPr lang="ru-RU" sz="1000" dirty="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dirty="0">
                          <a:effectLst/>
                        </a:rPr>
                        <a:t> </a:t>
                      </a:r>
                      <a:endParaRPr lang="ru-RU" sz="1000" dirty="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dirty="0">
                          <a:effectLst/>
                        </a:rPr>
                        <a:t> </a:t>
                      </a:r>
                      <a:endParaRPr lang="ru-RU" sz="1000" dirty="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dirty="0">
                          <a:effectLst/>
                        </a:rPr>
                        <a:t> </a:t>
                      </a:r>
                      <a:endParaRPr lang="ru-RU" sz="1000" dirty="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0</a:t>
                      </a:r>
                      <a:endParaRPr lang="ru-RU" sz="1000">
                        <a:effectLst/>
                        <a:latin typeface="Calibri"/>
                        <a:ea typeface="Calibri"/>
                        <a:cs typeface="Times New Roman"/>
                      </a:endParaRPr>
                    </a:p>
                  </a:txBody>
                  <a:tcPr marL="8080" marR="8080" marT="8080" marB="0" anchor="ctr"/>
                </a:tc>
                <a:extLst>
                  <a:ext uri="{0D108BD9-81ED-4DB2-BD59-A6C34878D82A}">
                    <a16:rowId xmlns:a16="http://schemas.microsoft.com/office/drawing/2014/main" val="10008"/>
                  </a:ext>
                </a:extLst>
              </a:tr>
              <a:tr h="0">
                <a:tc>
                  <a:txBody>
                    <a:bodyPr/>
                    <a:lstStyle/>
                    <a:p>
                      <a:pPr>
                        <a:lnSpc>
                          <a:spcPct val="115000"/>
                        </a:lnSpc>
                        <a:spcAft>
                          <a:spcPts val="0"/>
                        </a:spcAft>
                      </a:pPr>
                      <a:r>
                        <a:rPr lang="ru-RU" sz="1000" dirty="0">
                          <a:effectLst/>
                        </a:rPr>
                        <a:t>Другие изменения объемов:</a:t>
                      </a:r>
                      <a:endParaRPr lang="ru-RU" sz="1000" dirty="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dirty="0">
                          <a:effectLst/>
                        </a:rPr>
                        <a:t> </a:t>
                      </a:r>
                      <a:endParaRPr lang="ru-RU" sz="1000" dirty="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0</a:t>
                      </a:r>
                      <a:endParaRPr lang="ru-RU" sz="1000">
                        <a:effectLst/>
                        <a:latin typeface="Calibri"/>
                        <a:ea typeface="Calibri"/>
                        <a:cs typeface="Times New Roman"/>
                      </a:endParaRPr>
                    </a:p>
                  </a:txBody>
                  <a:tcPr marL="8080" marR="8080" marT="8080" marB="0" anchor="ctr"/>
                </a:tc>
                <a:extLst>
                  <a:ext uri="{0D108BD9-81ED-4DB2-BD59-A6C34878D82A}">
                    <a16:rowId xmlns:a16="http://schemas.microsoft.com/office/drawing/2014/main" val="10009"/>
                  </a:ext>
                </a:extLst>
              </a:tr>
              <a:tr h="0">
                <a:tc>
                  <a:txBody>
                    <a:bodyPr/>
                    <a:lstStyle/>
                    <a:p>
                      <a:pPr marL="350520">
                        <a:lnSpc>
                          <a:spcPct val="115000"/>
                        </a:lnSpc>
                        <a:spcAft>
                          <a:spcPts val="0"/>
                        </a:spcAft>
                      </a:pPr>
                      <a:r>
                        <a:rPr lang="ru-RU" sz="1000" dirty="0">
                          <a:effectLst/>
                        </a:rPr>
                        <a:t>в результате принятия экономических решений </a:t>
                      </a:r>
                      <a:endParaRPr lang="ru-RU" sz="1000" dirty="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-2,65</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0,707</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0,153</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dirty="0">
                          <a:effectLst/>
                        </a:rPr>
                        <a:t>6,6</a:t>
                      </a:r>
                      <a:endParaRPr lang="ru-RU" sz="1000" dirty="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dirty="0">
                          <a:effectLst/>
                        </a:rPr>
                        <a:t>4,5</a:t>
                      </a:r>
                      <a:endParaRPr lang="ru-RU" sz="1000" dirty="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9,31</a:t>
                      </a:r>
                      <a:endParaRPr lang="ru-RU" sz="1000">
                        <a:effectLst/>
                        <a:latin typeface="Calibri"/>
                        <a:ea typeface="Calibri"/>
                        <a:cs typeface="Times New Roman"/>
                      </a:endParaRPr>
                    </a:p>
                  </a:txBody>
                  <a:tcPr marL="8080" marR="8080" marT="8080" marB="0" anchor="ctr"/>
                </a:tc>
                <a:extLst>
                  <a:ext uri="{0D108BD9-81ED-4DB2-BD59-A6C34878D82A}">
                    <a16:rowId xmlns:a16="http://schemas.microsoft.com/office/drawing/2014/main" val="10010"/>
                  </a:ext>
                </a:extLst>
              </a:tr>
              <a:tr h="0">
                <a:tc>
                  <a:txBody>
                    <a:bodyPr/>
                    <a:lstStyle/>
                    <a:p>
                      <a:pPr marL="350520">
                        <a:lnSpc>
                          <a:spcPct val="115000"/>
                        </a:lnSpc>
                        <a:spcAft>
                          <a:spcPts val="0"/>
                        </a:spcAft>
                      </a:pPr>
                      <a:r>
                        <a:rPr lang="ru-RU" sz="1000" dirty="0">
                          <a:effectLst/>
                        </a:rPr>
                        <a:t>по естественным и множественным причинам</a:t>
                      </a:r>
                      <a:endParaRPr lang="ru-RU" sz="1000" dirty="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-0,256</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-0,75</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257,543</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-0,01</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0,166</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dirty="0">
                          <a:effectLst/>
                        </a:rPr>
                        <a:t> </a:t>
                      </a:r>
                      <a:endParaRPr lang="ru-RU" sz="1000" dirty="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dirty="0">
                          <a:effectLst/>
                        </a:rPr>
                        <a:t>256,693</a:t>
                      </a:r>
                      <a:endParaRPr lang="ru-RU" sz="1000" dirty="0">
                        <a:effectLst/>
                        <a:latin typeface="Calibri"/>
                        <a:ea typeface="Calibri"/>
                        <a:cs typeface="Times New Roman"/>
                      </a:endParaRPr>
                    </a:p>
                  </a:txBody>
                  <a:tcPr marL="8080" marR="8080" marT="8080" marB="0" anchor="ctr"/>
                </a:tc>
                <a:extLst>
                  <a:ext uri="{0D108BD9-81ED-4DB2-BD59-A6C34878D82A}">
                    <a16:rowId xmlns:a16="http://schemas.microsoft.com/office/drawing/2014/main" val="10011"/>
                  </a:ext>
                </a:extLst>
              </a:tr>
              <a:tr h="0">
                <a:tc>
                  <a:txBody>
                    <a:bodyPr/>
                    <a:lstStyle/>
                    <a:p>
                      <a:pPr>
                        <a:lnSpc>
                          <a:spcPct val="115000"/>
                        </a:lnSpc>
                        <a:spcAft>
                          <a:spcPts val="0"/>
                        </a:spcAft>
                      </a:pPr>
                      <a:r>
                        <a:rPr lang="ru-RU" sz="1000" dirty="0">
                          <a:effectLst/>
                        </a:rPr>
                        <a:t>Переоценка в результате изменения рыночных цен</a:t>
                      </a:r>
                      <a:endParaRPr lang="ru-RU" sz="1000" dirty="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3166,47</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1244,14</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12,4</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178,67</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195,05</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150,82</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6,42</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3,48</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3,3</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42,79</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5,8</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dirty="0">
                          <a:effectLst/>
                        </a:rPr>
                        <a:t>5009,34</a:t>
                      </a:r>
                      <a:endParaRPr lang="ru-RU" sz="1000" dirty="0">
                        <a:effectLst/>
                        <a:latin typeface="Calibri"/>
                        <a:ea typeface="Calibri"/>
                        <a:cs typeface="Times New Roman"/>
                      </a:endParaRPr>
                    </a:p>
                  </a:txBody>
                  <a:tcPr marL="8080" marR="8080" marT="8080" marB="0" anchor="ctr"/>
                </a:tc>
                <a:extLst>
                  <a:ext uri="{0D108BD9-81ED-4DB2-BD59-A6C34878D82A}">
                    <a16:rowId xmlns:a16="http://schemas.microsoft.com/office/drawing/2014/main" val="10012"/>
                  </a:ext>
                </a:extLst>
              </a:tr>
              <a:tr h="0">
                <a:tc>
                  <a:txBody>
                    <a:bodyPr/>
                    <a:lstStyle/>
                    <a:p>
                      <a:pPr>
                        <a:lnSpc>
                          <a:spcPct val="115000"/>
                        </a:lnSpc>
                        <a:spcAft>
                          <a:spcPts val="0"/>
                        </a:spcAft>
                      </a:pPr>
                      <a:r>
                        <a:rPr lang="ru-RU" sz="1000" dirty="0">
                          <a:effectLst/>
                        </a:rPr>
                        <a:t>Запасы на момент закрытия</a:t>
                      </a:r>
                      <a:endParaRPr lang="ru-RU" sz="1000" dirty="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19570,16</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7690,47</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76,7</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1104,41</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1205,61</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1189,833</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39,69</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21,5</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20,84</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268,99</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35,8</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dirty="0">
                          <a:effectLst/>
                        </a:rPr>
                        <a:t>31224</a:t>
                      </a:r>
                      <a:endParaRPr lang="ru-RU" sz="1000" dirty="0">
                        <a:effectLst/>
                        <a:latin typeface="Calibri"/>
                        <a:ea typeface="Calibri"/>
                        <a:cs typeface="Times New Roman"/>
                      </a:endParaRPr>
                    </a:p>
                  </a:txBody>
                  <a:tcPr marL="8080" marR="8080" marT="8080" marB="0" anchor="ctr"/>
                </a:tc>
                <a:extLst>
                  <a:ext uri="{0D108BD9-81ED-4DB2-BD59-A6C34878D82A}">
                    <a16:rowId xmlns:a16="http://schemas.microsoft.com/office/drawing/2014/main" val="10013"/>
                  </a:ext>
                </a:extLst>
              </a:tr>
              <a:tr h="0">
                <a:tc>
                  <a:txBody>
                    <a:bodyPr/>
                    <a:lstStyle/>
                    <a:p>
                      <a:pPr>
                        <a:lnSpc>
                          <a:spcPct val="115000"/>
                        </a:lnSpc>
                        <a:spcAft>
                          <a:spcPts val="0"/>
                        </a:spcAft>
                      </a:pPr>
                      <a:r>
                        <a:rPr lang="ru-RU" sz="1000" dirty="0">
                          <a:effectLst/>
                        </a:rPr>
                        <a:t>Процент от общей суммы </a:t>
                      </a:r>
                      <a:endParaRPr lang="ru-RU" sz="1000" dirty="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62,66</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24,62</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0,24</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3,53</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3,86</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3,81</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0,12</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0,10</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0,10</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0,86</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0,10</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dirty="0">
                          <a:effectLst/>
                        </a:rPr>
                        <a:t>100%</a:t>
                      </a:r>
                      <a:endParaRPr lang="ru-RU" sz="1000" dirty="0">
                        <a:effectLst/>
                        <a:latin typeface="Calibri"/>
                        <a:ea typeface="Calibri"/>
                        <a:cs typeface="Times New Roman"/>
                      </a:endParaRPr>
                    </a:p>
                  </a:txBody>
                  <a:tcPr marL="8080" marR="8080" marT="8080" marB="0" anchor="ctr"/>
                </a:tc>
                <a:extLst>
                  <a:ext uri="{0D108BD9-81ED-4DB2-BD59-A6C34878D82A}">
                    <a16:rowId xmlns:a16="http://schemas.microsoft.com/office/drawing/2014/main" val="10014"/>
                  </a:ext>
                </a:extLst>
              </a:tr>
            </a:tbl>
          </a:graphicData>
        </a:graphic>
      </p:graphicFrame>
      <p:sp>
        <p:nvSpPr>
          <p:cNvPr id="6" name="Прямоугольник 5"/>
          <p:cNvSpPr/>
          <p:nvPr/>
        </p:nvSpPr>
        <p:spPr>
          <a:xfrm>
            <a:off x="683568" y="919753"/>
            <a:ext cx="7776864" cy="276999"/>
          </a:xfrm>
          <a:prstGeom prst="rect">
            <a:avLst/>
          </a:prstGeom>
        </p:spPr>
        <p:txBody>
          <a:bodyPr wrap="square">
            <a:spAutoFit/>
          </a:bodyPr>
          <a:lstStyle/>
          <a:p>
            <a:pPr algn="ctr"/>
            <a:r>
              <a:rPr lang="ru-RU" sz="1200" b="1" dirty="0"/>
              <a:t>Общие результаты денежных оценок природных ресурсов Ярославской области, 1996 г., млрд руб.</a:t>
            </a:r>
            <a:endParaRPr lang="ru-RU" sz="1200" dirty="0"/>
          </a:p>
        </p:txBody>
      </p:sp>
    </p:spTree>
    <p:extLst>
      <p:ext uri="{BB962C8B-B14F-4D97-AF65-F5344CB8AC3E}">
        <p14:creationId xmlns:p14="http://schemas.microsoft.com/office/powerpoint/2010/main" val="117841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3D87BCC6-FDE2-4C92-9BEF-1AEA66466CC6}" type="slidenum">
              <a:rPr lang="ru-RU" smtClean="0"/>
              <a:pPr>
                <a:defRPr/>
              </a:pPr>
              <a:t>37</a:t>
            </a:fld>
            <a:endParaRPr lang="ru-RU"/>
          </a:p>
        </p:txBody>
      </p:sp>
      <p:pic>
        <p:nvPicPr>
          <p:cNvPr id="1843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1560" y="1988840"/>
            <a:ext cx="4295738"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395536" y="1340768"/>
            <a:ext cx="3672408" cy="461665"/>
          </a:xfrm>
          <a:prstGeom prst="rect">
            <a:avLst/>
          </a:prstGeom>
          <a:solidFill>
            <a:srgbClr val="FFCCCC"/>
          </a:solidFill>
        </p:spPr>
        <p:txBody>
          <a:bodyPr wrap="square">
            <a:spAutoFit/>
          </a:bodyPr>
          <a:lstStyle/>
          <a:p>
            <a:pPr algn="ctr"/>
            <a:r>
              <a:rPr lang="ru-RU" sz="1200" b="1" dirty="0"/>
              <a:t>Структура природного капитала регионов</a:t>
            </a:r>
          </a:p>
          <a:p>
            <a:pPr algn="ctr"/>
            <a:r>
              <a:rPr lang="ru-RU" sz="1200" b="1" dirty="0"/>
              <a:t>на начало 1996 г. (в %)</a:t>
            </a:r>
          </a:p>
        </p:txBody>
      </p:sp>
      <p:pic>
        <p:nvPicPr>
          <p:cNvPr id="18435"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72001" y="836712"/>
            <a:ext cx="3888432" cy="5116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4572001" y="5952929"/>
            <a:ext cx="4151355" cy="553998"/>
          </a:xfrm>
          <a:prstGeom prst="rect">
            <a:avLst/>
          </a:prstGeom>
        </p:spPr>
        <p:txBody>
          <a:bodyPr wrap="square">
            <a:spAutoFit/>
          </a:bodyPr>
          <a:lstStyle/>
          <a:p>
            <a:pPr algn="ctr"/>
            <a:r>
              <a:rPr lang="ru-RU" sz="1000" b="1" dirty="0"/>
              <a:t>Планирование инвестиций по результатам комплексного эколого-экономического учета (Первомайский муниципальный округ Ярославской области)</a:t>
            </a:r>
          </a:p>
        </p:txBody>
      </p:sp>
    </p:spTree>
    <p:extLst>
      <p:ext uri="{BB962C8B-B14F-4D97-AF65-F5344CB8AC3E}">
        <p14:creationId xmlns:p14="http://schemas.microsoft.com/office/powerpoint/2010/main" val="22783531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08720"/>
            <a:ext cx="8229600" cy="936104"/>
          </a:xfrm>
        </p:spPr>
        <p:txBody>
          <a:bodyPr/>
          <a:lstStyle/>
          <a:p>
            <a:r>
              <a:rPr lang="ru-RU" sz="2000" b="1" dirty="0">
                <a:latin typeface="Arial" panose="020B0604020202020204" pitchFamily="34" charset="0"/>
                <a:cs typeface="Arial" panose="020B0604020202020204" pitchFamily="34" charset="0"/>
              </a:rPr>
              <a:t>12. Повышение заинтересованности местного населения и бизнеса в сохранении ООПТ: корректировка управления и планирования</a:t>
            </a:r>
          </a:p>
        </p:txBody>
      </p:sp>
      <p:sp>
        <p:nvSpPr>
          <p:cNvPr id="4" name="Номер слайда 3"/>
          <p:cNvSpPr>
            <a:spLocks noGrp="1"/>
          </p:cNvSpPr>
          <p:nvPr>
            <p:ph type="sldNum" sz="quarter" idx="12"/>
          </p:nvPr>
        </p:nvSpPr>
        <p:spPr/>
        <p:txBody>
          <a:bodyPr/>
          <a:lstStyle/>
          <a:p>
            <a:pPr>
              <a:defRPr/>
            </a:pPr>
            <a:fld id="{3D87BCC6-FDE2-4C92-9BEF-1AEA66466CC6}" type="slidenum">
              <a:rPr lang="ru-RU" smtClean="0"/>
              <a:pPr>
                <a:defRPr/>
              </a:pPr>
              <a:t>38</a:t>
            </a:fld>
            <a:endParaRPr lang="ru-RU"/>
          </a:p>
        </p:txBody>
      </p:sp>
      <p:pic>
        <p:nvPicPr>
          <p:cNvPr id="19458"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3528" y="1968352"/>
            <a:ext cx="3749139" cy="2252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1187624" y="1916832"/>
            <a:ext cx="3600400" cy="400110"/>
          </a:xfrm>
          <a:prstGeom prst="rect">
            <a:avLst/>
          </a:prstGeom>
          <a:solidFill>
            <a:schemeClr val="accent3">
              <a:lumMod val="20000"/>
              <a:lumOff val="80000"/>
            </a:schemeClr>
          </a:solidFill>
        </p:spPr>
        <p:txBody>
          <a:bodyPr wrap="square">
            <a:spAutoFit/>
          </a:bodyPr>
          <a:lstStyle/>
          <a:p>
            <a:pPr algn="ctr"/>
            <a:r>
              <a:rPr lang="ru-RU" sz="1000" b="1" dirty="0"/>
              <a:t>Изменение структуры экономической ценности ООПТ федерального значения (тыс. рублей в год)</a:t>
            </a:r>
          </a:p>
        </p:txBody>
      </p:sp>
      <p:pic>
        <p:nvPicPr>
          <p:cNvPr id="10" name="Рисунок 9"/>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1560" y="4221088"/>
            <a:ext cx="2880320" cy="2160240"/>
          </a:xfrm>
          <a:prstGeom prst="rect">
            <a:avLst/>
          </a:prstGeom>
          <a:noFill/>
          <a:ln w="9525">
            <a:noFill/>
            <a:miter lim="800000"/>
            <a:headEnd/>
            <a:tailEnd/>
          </a:ln>
        </p:spPr>
      </p:pic>
      <p:pic>
        <p:nvPicPr>
          <p:cNvPr id="19460"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355976" y="2522808"/>
            <a:ext cx="4464496" cy="29944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Прямоугольник 6"/>
          <p:cNvSpPr/>
          <p:nvPr/>
        </p:nvSpPr>
        <p:spPr>
          <a:xfrm>
            <a:off x="611560" y="6197242"/>
            <a:ext cx="3240360" cy="400110"/>
          </a:xfrm>
          <a:prstGeom prst="rect">
            <a:avLst/>
          </a:prstGeom>
        </p:spPr>
        <p:txBody>
          <a:bodyPr wrap="square">
            <a:spAutoFit/>
          </a:bodyPr>
          <a:lstStyle/>
          <a:p>
            <a:pPr algn="ctr"/>
            <a:r>
              <a:rPr lang="ru-RU" sz="1000" b="1" dirty="0"/>
              <a:t>Алгоритм управления и планирования деятельности ФГБУ ООПТ</a:t>
            </a:r>
          </a:p>
        </p:txBody>
      </p:sp>
      <p:sp>
        <p:nvSpPr>
          <p:cNvPr id="8" name="Прямоугольник 7"/>
          <p:cNvSpPr/>
          <p:nvPr/>
        </p:nvSpPr>
        <p:spPr>
          <a:xfrm>
            <a:off x="4320480" y="5683895"/>
            <a:ext cx="4572000" cy="769441"/>
          </a:xfrm>
          <a:prstGeom prst="rect">
            <a:avLst/>
          </a:prstGeom>
          <a:solidFill>
            <a:srgbClr val="CCECFF"/>
          </a:solidFill>
        </p:spPr>
        <p:txBody>
          <a:bodyPr>
            <a:spAutoFit/>
          </a:bodyPr>
          <a:lstStyle/>
          <a:p>
            <a:pPr algn="ctr"/>
            <a:r>
              <a:rPr lang="ru-RU" sz="1100" b="1" dirty="0"/>
              <a:t>Соотношение затрат по сохранению биоразнообразия и выгод конкретных получателей доходов от потребления природных ресурсов и </a:t>
            </a:r>
            <a:r>
              <a:rPr lang="ru-RU" sz="1100" b="1" dirty="0" err="1"/>
              <a:t>экосистемных</a:t>
            </a:r>
            <a:r>
              <a:rPr lang="ru-RU" sz="1100" b="1" dirty="0"/>
              <a:t> услуг территории (на примере Сочинского национального парка) в 2006 г.</a:t>
            </a:r>
          </a:p>
        </p:txBody>
      </p:sp>
    </p:spTree>
    <p:extLst>
      <p:ext uri="{BB962C8B-B14F-4D97-AF65-F5344CB8AC3E}">
        <p14:creationId xmlns:p14="http://schemas.microsoft.com/office/powerpoint/2010/main" val="18967057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3D87BCC6-FDE2-4C92-9BEF-1AEA66466CC6}" type="slidenum">
              <a:rPr lang="ru-RU" smtClean="0"/>
              <a:pPr>
                <a:defRPr/>
              </a:pPr>
              <a:t>39</a:t>
            </a:fld>
            <a:endParaRPr lang="ru-RU"/>
          </a:p>
        </p:txBody>
      </p:sp>
      <p:graphicFrame>
        <p:nvGraphicFramePr>
          <p:cNvPr id="6" name="Таблица 5"/>
          <p:cNvGraphicFramePr>
            <a:graphicFrameLocks noGrp="1"/>
          </p:cNvGraphicFramePr>
          <p:nvPr>
            <p:extLst>
              <p:ext uri="{D42A27DB-BD31-4B8C-83A1-F6EECF244321}">
                <p14:modId xmlns:p14="http://schemas.microsoft.com/office/powerpoint/2010/main" val="1868031873"/>
              </p:ext>
            </p:extLst>
          </p:nvPr>
        </p:nvGraphicFramePr>
        <p:xfrm>
          <a:off x="611560" y="1227158"/>
          <a:ext cx="7992889" cy="5520690"/>
        </p:xfrm>
        <a:graphic>
          <a:graphicData uri="http://schemas.openxmlformats.org/drawingml/2006/table">
            <a:tbl>
              <a:tblPr>
                <a:tableStyleId>{8A107856-5554-42FB-B03E-39F5DBC370BA}</a:tableStyleId>
              </a:tblPr>
              <a:tblGrid>
                <a:gridCol w="2264038">
                  <a:extLst>
                    <a:ext uri="{9D8B030D-6E8A-4147-A177-3AD203B41FA5}">
                      <a16:colId xmlns:a16="http://schemas.microsoft.com/office/drawing/2014/main" val="20000"/>
                    </a:ext>
                  </a:extLst>
                </a:gridCol>
                <a:gridCol w="1031289">
                  <a:extLst>
                    <a:ext uri="{9D8B030D-6E8A-4147-A177-3AD203B41FA5}">
                      <a16:colId xmlns:a16="http://schemas.microsoft.com/office/drawing/2014/main" val="20001"/>
                    </a:ext>
                  </a:extLst>
                </a:gridCol>
                <a:gridCol w="802647">
                  <a:extLst>
                    <a:ext uri="{9D8B030D-6E8A-4147-A177-3AD203B41FA5}">
                      <a16:colId xmlns:a16="http://schemas.microsoft.com/office/drawing/2014/main" val="20002"/>
                    </a:ext>
                  </a:extLst>
                </a:gridCol>
                <a:gridCol w="1375051">
                  <a:extLst>
                    <a:ext uri="{9D8B030D-6E8A-4147-A177-3AD203B41FA5}">
                      <a16:colId xmlns:a16="http://schemas.microsoft.com/office/drawing/2014/main" val="20003"/>
                    </a:ext>
                  </a:extLst>
                </a:gridCol>
                <a:gridCol w="1488575">
                  <a:extLst>
                    <a:ext uri="{9D8B030D-6E8A-4147-A177-3AD203B41FA5}">
                      <a16:colId xmlns:a16="http://schemas.microsoft.com/office/drawing/2014/main" val="20004"/>
                    </a:ext>
                  </a:extLst>
                </a:gridCol>
                <a:gridCol w="1031289">
                  <a:extLst>
                    <a:ext uri="{9D8B030D-6E8A-4147-A177-3AD203B41FA5}">
                      <a16:colId xmlns:a16="http://schemas.microsoft.com/office/drawing/2014/main" val="20005"/>
                    </a:ext>
                  </a:extLst>
                </a:gridCol>
              </a:tblGrid>
              <a:tr h="0">
                <a:tc rowSpan="2">
                  <a:txBody>
                    <a:bodyPr/>
                    <a:lstStyle/>
                    <a:p>
                      <a:pPr algn="ctr">
                        <a:lnSpc>
                          <a:spcPct val="115000"/>
                        </a:lnSpc>
                        <a:spcAft>
                          <a:spcPts val="0"/>
                        </a:spcAft>
                      </a:pPr>
                      <a:r>
                        <a:rPr lang="ru-RU" sz="900" dirty="0">
                          <a:effectLst/>
                        </a:rPr>
                        <a:t>Наименование объекта</a:t>
                      </a:r>
                      <a:endParaRPr lang="ru-RU" sz="900" dirty="0">
                        <a:effectLst/>
                        <a:latin typeface="Calibri"/>
                        <a:ea typeface="Calibri"/>
                        <a:cs typeface="Times New Roman"/>
                      </a:endParaRPr>
                    </a:p>
                  </a:txBody>
                  <a:tcPr marL="34950" marR="34950" marT="0" marB="0" anchor="ctr"/>
                </a:tc>
                <a:tc rowSpan="2">
                  <a:txBody>
                    <a:bodyPr/>
                    <a:lstStyle/>
                    <a:p>
                      <a:pPr algn="ctr">
                        <a:lnSpc>
                          <a:spcPct val="115000"/>
                        </a:lnSpc>
                        <a:spcAft>
                          <a:spcPts val="0"/>
                        </a:spcAft>
                      </a:pPr>
                      <a:r>
                        <a:rPr lang="ru-RU" sz="900" dirty="0">
                          <a:effectLst/>
                        </a:rPr>
                        <a:t>Площадь, га</a:t>
                      </a:r>
                      <a:endParaRPr lang="ru-RU" sz="900" dirty="0">
                        <a:effectLst/>
                        <a:latin typeface="Calibri"/>
                        <a:ea typeface="Calibri"/>
                        <a:cs typeface="Times New Roman"/>
                      </a:endParaRPr>
                    </a:p>
                  </a:txBody>
                  <a:tcPr marL="34950" marR="34950" marT="0" marB="0" anchor="ctr"/>
                </a:tc>
                <a:tc rowSpan="2">
                  <a:txBody>
                    <a:bodyPr/>
                    <a:lstStyle/>
                    <a:p>
                      <a:pPr algn="ctr">
                        <a:lnSpc>
                          <a:spcPct val="115000"/>
                        </a:lnSpc>
                        <a:spcAft>
                          <a:spcPts val="0"/>
                        </a:spcAft>
                      </a:pPr>
                      <a:r>
                        <a:rPr lang="ru-RU" sz="900" dirty="0">
                          <a:effectLst/>
                        </a:rPr>
                        <a:t>Бюд­жет, тыс.</a:t>
                      </a:r>
                    </a:p>
                    <a:p>
                      <a:pPr algn="ctr">
                        <a:lnSpc>
                          <a:spcPct val="115000"/>
                        </a:lnSpc>
                        <a:spcAft>
                          <a:spcPts val="0"/>
                        </a:spcAft>
                      </a:pPr>
                      <a:r>
                        <a:rPr lang="ru-RU" sz="900" dirty="0">
                          <a:effectLst/>
                        </a:rPr>
                        <a:t>долл.</a:t>
                      </a:r>
                      <a:endParaRPr lang="ru-RU" sz="900" dirty="0">
                        <a:effectLst/>
                        <a:latin typeface="Calibri"/>
                        <a:ea typeface="Calibri"/>
                        <a:cs typeface="Times New Roman"/>
                      </a:endParaRPr>
                    </a:p>
                  </a:txBody>
                  <a:tcPr marL="34950" marR="34950" marT="0" marB="0" anchor="ctr"/>
                </a:tc>
                <a:tc rowSpan="2">
                  <a:txBody>
                    <a:bodyPr/>
                    <a:lstStyle/>
                    <a:p>
                      <a:pPr algn="ctr">
                        <a:lnSpc>
                          <a:spcPct val="115000"/>
                        </a:lnSpc>
                        <a:spcAft>
                          <a:spcPts val="0"/>
                        </a:spcAft>
                      </a:pPr>
                      <a:r>
                        <a:rPr lang="ru-RU" sz="900" dirty="0">
                          <a:effectLst/>
                        </a:rPr>
                        <a:t>Экономическая оценка, тыс.</a:t>
                      </a:r>
                    </a:p>
                    <a:p>
                      <a:pPr algn="ctr">
                        <a:lnSpc>
                          <a:spcPct val="115000"/>
                        </a:lnSpc>
                        <a:spcAft>
                          <a:spcPts val="0"/>
                        </a:spcAft>
                      </a:pPr>
                      <a:r>
                        <a:rPr lang="ru-RU" sz="900" dirty="0">
                          <a:effectLst/>
                        </a:rPr>
                        <a:t>долл.</a:t>
                      </a:r>
                      <a:endParaRPr lang="ru-RU" sz="900" dirty="0">
                        <a:effectLst/>
                        <a:latin typeface="Calibri"/>
                        <a:ea typeface="Calibri"/>
                        <a:cs typeface="Times New Roman"/>
                      </a:endParaRPr>
                    </a:p>
                  </a:txBody>
                  <a:tcPr marL="34950" marR="34950" marT="0" marB="0" anchor="ctr"/>
                </a:tc>
                <a:tc gridSpan="2">
                  <a:txBody>
                    <a:bodyPr/>
                    <a:lstStyle/>
                    <a:p>
                      <a:pPr algn="ctr">
                        <a:lnSpc>
                          <a:spcPct val="115000"/>
                        </a:lnSpc>
                        <a:spcAft>
                          <a:spcPts val="0"/>
                        </a:spcAft>
                      </a:pPr>
                      <a:r>
                        <a:rPr lang="ru-RU" sz="900">
                          <a:effectLst/>
                        </a:rPr>
                        <a:t>то же</a:t>
                      </a:r>
                      <a:endParaRPr lang="ru-RU" sz="900">
                        <a:effectLst/>
                        <a:latin typeface="Calibri"/>
                        <a:ea typeface="Calibri"/>
                        <a:cs typeface="Times New Roman"/>
                      </a:endParaRPr>
                    </a:p>
                  </a:txBody>
                  <a:tcPr marL="34950" marR="34950" marT="0" marB="0"/>
                </a:tc>
                <a:tc hMerge="1">
                  <a:txBody>
                    <a:bodyPr/>
                    <a:lstStyle/>
                    <a:p>
                      <a:endParaRPr lang="ru-RU"/>
                    </a:p>
                  </a:txBody>
                  <a:tcPr/>
                </a:tc>
                <a:extLst>
                  <a:ext uri="{0D108BD9-81ED-4DB2-BD59-A6C34878D82A}">
                    <a16:rowId xmlns:a16="http://schemas.microsoft.com/office/drawing/2014/main" val="10000"/>
                  </a:ext>
                </a:extLst>
              </a:tr>
              <a:tr h="0">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900" dirty="0">
                          <a:effectLst/>
                        </a:rPr>
                        <a:t>на 1 долл. бюджетных вложений</a:t>
                      </a:r>
                      <a:endParaRPr lang="ru-RU" sz="900" dirty="0">
                        <a:effectLst/>
                        <a:latin typeface="Calibri"/>
                        <a:ea typeface="Calibri"/>
                        <a:cs typeface="Times New Roman"/>
                      </a:endParaRPr>
                    </a:p>
                  </a:txBody>
                  <a:tcPr marL="34950" marR="34950" marT="0" marB="0" anchor="ctr"/>
                </a:tc>
                <a:tc>
                  <a:txBody>
                    <a:bodyPr/>
                    <a:lstStyle/>
                    <a:p>
                      <a:pPr algn="ctr">
                        <a:lnSpc>
                          <a:spcPct val="115000"/>
                        </a:lnSpc>
                        <a:spcAft>
                          <a:spcPts val="0"/>
                        </a:spcAft>
                      </a:pPr>
                      <a:r>
                        <a:rPr lang="ru-RU" sz="900" dirty="0">
                          <a:effectLst/>
                        </a:rPr>
                        <a:t>на 1 га площади, долл.</a:t>
                      </a:r>
                      <a:endParaRPr lang="ru-RU" sz="900" dirty="0">
                        <a:effectLst/>
                        <a:latin typeface="Calibri"/>
                        <a:ea typeface="Calibri"/>
                        <a:cs typeface="Times New Roman"/>
                      </a:endParaRPr>
                    </a:p>
                  </a:txBody>
                  <a:tcPr marL="34950" marR="34950" marT="0" marB="0" anchor="ctr"/>
                </a:tc>
                <a:extLst>
                  <a:ext uri="{0D108BD9-81ED-4DB2-BD59-A6C34878D82A}">
                    <a16:rowId xmlns:a16="http://schemas.microsoft.com/office/drawing/2014/main" val="10001"/>
                  </a:ext>
                </a:extLst>
              </a:tr>
              <a:tr h="0">
                <a:tc>
                  <a:txBody>
                    <a:bodyPr/>
                    <a:lstStyle/>
                    <a:p>
                      <a:pPr>
                        <a:lnSpc>
                          <a:spcPct val="115000"/>
                        </a:lnSpc>
                        <a:spcAft>
                          <a:spcPts val="0"/>
                        </a:spcAft>
                      </a:pPr>
                      <a:r>
                        <a:rPr lang="ru-RU" sz="900" dirty="0">
                          <a:effectLst/>
                        </a:rPr>
                        <a:t>Сочинский НП</a:t>
                      </a:r>
                      <a:r>
                        <a:rPr lang="en-US" sz="900" dirty="0">
                          <a:effectLst/>
                        </a:rPr>
                        <a:t> (2006</a:t>
                      </a:r>
                      <a:r>
                        <a:rPr lang="ru-RU" sz="900" dirty="0">
                          <a:effectLst/>
                        </a:rPr>
                        <a:t> г.</a:t>
                      </a:r>
                      <a:r>
                        <a:rPr lang="en-US" sz="900" dirty="0">
                          <a:effectLst/>
                        </a:rPr>
                        <a:t>)</a:t>
                      </a:r>
                      <a:endParaRPr lang="ru-RU" sz="900" dirty="0">
                        <a:effectLst/>
                        <a:latin typeface="Calibri"/>
                        <a:ea typeface="Calibri"/>
                        <a:cs typeface="Times New Roman"/>
                      </a:endParaRPr>
                    </a:p>
                  </a:txBody>
                  <a:tcPr marL="34950" marR="34950" marT="0" marB="0"/>
                </a:tc>
                <a:tc>
                  <a:txBody>
                    <a:bodyPr/>
                    <a:lstStyle/>
                    <a:p>
                      <a:pPr algn="ctr">
                        <a:lnSpc>
                          <a:spcPct val="115000"/>
                        </a:lnSpc>
                        <a:spcAft>
                          <a:spcPts val="0"/>
                        </a:spcAft>
                      </a:pPr>
                      <a:r>
                        <a:rPr lang="ru-RU" sz="900">
                          <a:effectLst/>
                        </a:rPr>
                        <a:t>193 737</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ru-RU" sz="900">
                          <a:effectLst/>
                        </a:rPr>
                        <a:t>3606</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ru-RU" sz="900">
                          <a:effectLst/>
                        </a:rPr>
                        <a:t>74969,8</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ru-RU" sz="900">
                          <a:effectLst/>
                        </a:rPr>
                        <a:t>20,7</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ru-RU" sz="900">
                          <a:effectLst/>
                        </a:rPr>
                        <a:t>386,9</a:t>
                      </a:r>
                      <a:endParaRPr lang="ru-RU" sz="900">
                        <a:effectLst/>
                        <a:latin typeface="Calibri"/>
                        <a:ea typeface="Calibri"/>
                        <a:cs typeface="Times New Roman"/>
                      </a:endParaRPr>
                    </a:p>
                  </a:txBody>
                  <a:tcPr marL="34950" marR="34950" marT="0" marB="0"/>
                </a:tc>
                <a:extLst>
                  <a:ext uri="{0D108BD9-81ED-4DB2-BD59-A6C34878D82A}">
                    <a16:rowId xmlns:a16="http://schemas.microsoft.com/office/drawing/2014/main" val="10002"/>
                  </a:ext>
                </a:extLst>
              </a:tr>
              <a:tr h="0">
                <a:tc>
                  <a:txBody>
                    <a:bodyPr/>
                    <a:lstStyle/>
                    <a:p>
                      <a:pPr>
                        <a:lnSpc>
                          <a:spcPct val="115000"/>
                        </a:lnSpc>
                        <a:spcAft>
                          <a:spcPts val="0"/>
                        </a:spcAft>
                      </a:pPr>
                      <a:r>
                        <a:rPr lang="ru-RU" sz="900">
                          <a:effectLst/>
                        </a:rPr>
                        <a:t>ГПЗ «Костомукшский»</a:t>
                      </a:r>
                      <a:r>
                        <a:rPr lang="en-US" sz="900">
                          <a:effectLst/>
                        </a:rPr>
                        <a:t> (2005</a:t>
                      </a:r>
                      <a:r>
                        <a:rPr lang="ru-RU" sz="900">
                          <a:effectLst/>
                        </a:rPr>
                        <a:t> г.</a:t>
                      </a:r>
                      <a:r>
                        <a:rPr lang="en-US" sz="900">
                          <a:effectLst/>
                        </a:rPr>
                        <a:t>)</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ru-RU" sz="900">
                          <a:effectLst/>
                        </a:rPr>
                        <a:t>47 569</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ru-RU" sz="900">
                          <a:effectLst/>
                        </a:rPr>
                        <a:t>209</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ru-RU" sz="900">
                          <a:effectLst/>
                        </a:rPr>
                        <a:t>1951,5</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ru-RU" sz="900">
                          <a:effectLst/>
                        </a:rPr>
                        <a:t>9,3</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ru-RU" sz="900">
                          <a:effectLst/>
                        </a:rPr>
                        <a:t>41</a:t>
                      </a:r>
                      <a:endParaRPr lang="ru-RU" sz="900">
                        <a:effectLst/>
                        <a:latin typeface="Calibri"/>
                        <a:ea typeface="Calibri"/>
                        <a:cs typeface="Times New Roman"/>
                      </a:endParaRPr>
                    </a:p>
                  </a:txBody>
                  <a:tcPr marL="34950" marR="34950" marT="0" marB="0"/>
                </a:tc>
                <a:extLst>
                  <a:ext uri="{0D108BD9-81ED-4DB2-BD59-A6C34878D82A}">
                    <a16:rowId xmlns:a16="http://schemas.microsoft.com/office/drawing/2014/main" val="10003"/>
                  </a:ext>
                </a:extLst>
              </a:tr>
              <a:tr h="0">
                <a:tc>
                  <a:txBody>
                    <a:bodyPr/>
                    <a:lstStyle/>
                    <a:p>
                      <a:pPr>
                        <a:lnSpc>
                          <a:spcPct val="115000"/>
                        </a:lnSpc>
                        <a:spcAft>
                          <a:spcPts val="0"/>
                        </a:spcAft>
                      </a:pPr>
                      <a:r>
                        <a:rPr lang="ru-RU" sz="900">
                          <a:effectLst/>
                        </a:rPr>
                        <a:t>НП «Плещеево озеро»</a:t>
                      </a:r>
                      <a:r>
                        <a:rPr lang="en-US" sz="900">
                          <a:effectLst/>
                        </a:rPr>
                        <a:t> (2005</a:t>
                      </a:r>
                      <a:r>
                        <a:rPr lang="ru-RU" sz="900">
                          <a:effectLst/>
                        </a:rPr>
                        <a:t> г.</a:t>
                      </a:r>
                      <a:r>
                        <a:rPr lang="en-US" sz="900">
                          <a:effectLst/>
                        </a:rPr>
                        <a:t>)</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23</a:t>
                      </a:r>
                      <a:r>
                        <a:rPr lang="ru-RU" sz="900">
                          <a:effectLst/>
                        </a:rPr>
                        <a:t> </a:t>
                      </a:r>
                      <a:r>
                        <a:rPr lang="en-US" sz="900">
                          <a:effectLst/>
                        </a:rPr>
                        <a:t>573</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375</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27661,1</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73,8</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1173,4</a:t>
                      </a:r>
                      <a:endParaRPr lang="ru-RU" sz="900">
                        <a:effectLst/>
                        <a:latin typeface="Calibri"/>
                        <a:ea typeface="Calibri"/>
                        <a:cs typeface="Times New Roman"/>
                      </a:endParaRPr>
                    </a:p>
                  </a:txBody>
                  <a:tcPr marL="34950" marR="34950" marT="0" marB="0"/>
                </a:tc>
                <a:extLst>
                  <a:ext uri="{0D108BD9-81ED-4DB2-BD59-A6C34878D82A}">
                    <a16:rowId xmlns:a16="http://schemas.microsoft.com/office/drawing/2014/main" val="10004"/>
                  </a:ext>
                </a:extLst>
              </a:tr>
              <a:tr h="0">
                <a:tc>
                  <a:txBody>
                    <a:bodyPr/>
                    <a:lstStyle/>
                    <a:p>
                      <a:pPr>
                        <a:lnSpc>
                          <a:spcPct val="115000"/>
                        </a:lnSpc>
                        <a:spcAft>
                          <a:spcPts val="0"/>
                        </a:spcAft>
                      </a:pPr>
                      <a:r>
                        <a:rPr lang="ru-RU" sz="900" dirty="0">
                          <a:effectLst/>
                        </a:rPr>
                        <a:t>Природный парк «</a:t>
                      </a:r>
                      <a:r>
                        <a:rPr lang="ru-RU" sz="900" dirty="0" err="1">
                          <a:effectLst/>
                        </a:rPr>
                        <a:t>Быстринский</a:t>
                      </a:r>
                      <a:r>
                        <a:rPr lang="ru-RU" sz="900" dirty="0">
                          <a:effectLst/>
                        </a:rPr>
                        <a:t>» (2009 г.)</a:t>
                      </a:r>
                      <a:endParaRPr lang="ru-RU" sz="900" dirty="0">
                        <a:effectLst/>
                        <a:latin typeface="Calibri"/>
                        <a:ea typeface="Calibri"/>
                        <a:cs typeface="Times New Roman"/>
                      </a:endParaRPr>
                    </a:p>
                  </a:txBody>
                  <a:tcPr marL="34950" marR="34950" marT="0" marB="0"/>
                </a:tc>
                <a:tc>
                  <a:txBody>
                    <a:bodyPr/>
                    <a:lstStyle/>
                    <a:p>
                      <a:pPr algn="ctr">
                        <a:lnSpc>
                          <a:spcPct val="115000"/>
                        </a:lnSpc>
                        <a:spcAft>
                          <a:spcPts val="0"/>
                        </a:spcAft>
                      </a:pPr>
                      <a:r>
                        <a:rPr lang="ru-RU" sz="900">
                          <a:effectLst/>
                        </a:rPr>
                        <a:t>1 400 000</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ru-RU" sz="900">
                          <a:effectLst/>
                        </a:rPr>
                        <a:t>134,8</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ru-RU" sz="900">
                          <a:effectLst/>
                        </a:rPr>
                        <a:t>1797,8</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ru-RU" sz="900">
                          <a:effectLst/>
                        </a:rPr>
                        <a:t>13,3</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ru-RU" sz="900">
                          <a:effectLst/>
                        </a:rPr>
                        <a:t>1,3</a:t>
                      </a:r>
                      <a:endParaRPr lang="ru-RU" sz="900">
                        <a:effectLst/>
                        <a:latin typeface="Calibri"/>
                        <a:ea typeface="Calibri"/>
                        <a:cs typeface="Times New Roman"/>
                      </a:endParaRPr>
                    </a:p>
                  </a:txBody>
                  <a:tcPr marL="34950" marR="34950" marT="0" marB="0"/>
                </a:tc>
                <a:extLst>
                  <a:ext uri="{0D108BD9-81ED-4DB2-BD59-A6C34878D82A}">
                    <a16:rowId xmlns:a16="http://schemas.microsoft.com/office/drawing/2014/main" val="10005"/>
                  </a:ext>
                </a:extLst>
              </a:tr>
              <a:tr h="0">
                <a:tc>
                  <a:txBody>
                    <a:bodyPr/>
                    <a:lstStyle/>
                    <a:p>
                      <a:pPr>
                        <a:lnSpc>
                          <a:spcPct val="115000"/>
                        </a:lnSpc>
                        <a:spcAft>
                          <a:spcPts val="0"/>
                        </a:spcAft>
                      </a:pPr>
                      <a:r>
                        <a:rPr lang="ru-RU" sz="900">
                          <a:effectLst/>
                        </a:rPr>
                        <a:t>ГПЗ «Столбы» (2011 г.)</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ru-RU" sz="900">
                          <a:effectLst/>
                        </a:rPr>
                        <a:t>42 219</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ru-RU" sz="900">
                          <a:effectLst/>
                        </a:rPr>
                        <a:t>2729,1</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ru-RU" sz="900">
                          <a:effectLst/>
                        </a:rPr>
                        <a:t>27582,7</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ru-RU" sz="900">
                          <a:effectLst/>
                        </a:rPr>
                        <a:t>10,1</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ru-RU" sz="900">
                          <a:effectLst/>
                        </a:rPr>
                        <a:t>653,3</a:t>
                      </a:r>
                      <a:endParaRPr lang="ru-RU" sz="900">
                        <a:effectLst/>
                        <a:latin typeface="Calibri"/>
                        <a:ea typeface="Calibri"/>
                        <a:cs typeface="Times New Roman"/>
                      </a:endParaRPr>
                    </a:p>
                  </a:txBody>
                  <a:tcPr marL="34950" marR="34950" marT="0" marB="0"/>
                </a:tc>
                <a:extLst>
                  <a:ext uri="{0D108BD9-81ED-4DB2-BD59-A6C34878D82A}">
                    <a16:rowId xmlns:a16="http://schemas.microsoft.com/office/drawing/2014/main" val="10006"/>
                  </a:ext>
                </a:extLst>
              </a:tr>
              <a:tr h="0">
                <a:tc>
                  <a:txBody>
                    <a:bodyPr/>
                    <a:lstStyle/>
                    <a:p>
                      <a:pPr>
                        <a:lnSpc>
                          <a:spcPct val="115000"/>
                        </a:lnSpc>
                        <a:spcAft>
                          <a:spcPts val="0"/>
                        </a:spcAft>
                      </a:pPr>
                      <a:r>
                        <a:rPr lang="en-US" sz="900" dirty="0">
                          <a:effectLst/>
                        </a:rPr>
                        <a:t>Chincoteague National Wildlife Refuge (</a:t>
                      </a:r>
                      <a:r>
                        <a:rPr lang="ru-RU" sz="900" dirty="0">
                          <a:effectLst/>
                        </a:rPr>
                        <a:t>США</a:t>
                      </a:r>
                      <a:r>
                        <a:rPr lang="en-US" sz="900" dirty="0">
                          <a:effectLst/>
                        </a:rPr>
                        <a:t>)</a:t>
                      </a:r>
                      <a:endParaRPr lang="ru-RU" sz="900" dirty="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5605,6</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1075</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42715,7</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39,7</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7620,2</a:t>
                      </a:r>
                      <a:endParaRPr lang="ru-RU" sz="900">
                        <a:effectLst/>
                        <a:latin typeface="Calibri"/>
                        <a:ea typeface="Calibri"/>
                        <a:cs typeface="Times New Roman"/>
                      </a:endParaRPr>
                    </a:p>
                  </a:txBody>
                  <a:tcPr marL="34950" marR="34950" marT="0" marB="0"/>
                </a:tc>
                <a:extLst>
                  <a:ext uri="{0D108BD9-81ED-4DB2-BD59-A6C34878D82A}">
                    <a16:rowId xmlns:a16="http://schemas.microsoft.com/office/drawing/2014/main" val="10007"/>
                  </a:ext>
                </a:extLst>
              </a:tr>
              <a:tr h="0">
                <a:tc>
                  <a:txBody>
                    <a:bodyPr/>
                    <a:lstStyle/>
                    <a:p>
                      <a:pPr>
                        <a:lnSpc>
                          <a:spcPct val="115000"/>
                        </a:lnSpc>
                        <a:spcAft>
                          <a:spcPts val="0"/>
                        </a:spcAft>
                      </a:pPr>
                      <a:r>
                        <a:rPr lang="en-US" sz="900">
                          <a:effectLst/>
                        </a:rPr>
                        <a:t>Crad orchard National Wildlife Refuge (</a:t>
                      </a:r>
                      <a:r>
                        <a:rPr lang="ru-RU" sz="900">
                          <a:effectLst/>
                        </a:rPr>
                        <a:t>США</a:t>
                      </a:r>
                      <a:r>
                        <a:rPr lang="en-US" sz="900">
                          <a:effectLst/>
                        </a:rPr>
                        <a:t>)</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43500</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977</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11933,2</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12,2</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274,3</a:t>
                      </a:r>
                      <a:endParaRPr lang="ru-RU" sz="900">
                        <a:effectLst/>
                        <a:latin typeface="Calibri"/>
                        <a:ea typeface="Calibri"/>
                        <a:cs typeface="Times New Roman"/>
                      </a:endParaRPr>
                    </a:p>
                  </a:txBody>
                  <a:tcPr marL="34950" marR="34950" marT="0" marB="0"/>
                </a:tc>
                <a:extLst>
                  <a:ext uri="{0D108BD9-81ED-4DB2-BD59-A6C34878D82A}">
                    <a16:rowId xmlns:a16="http://schemas.microsoft.com/office/drawing/2014/main" val="10008"/>
                  </a:ext>
                </a:extLst>
              </a:tr>
              <a:tr h="0">
                <a:tc>
                  <a:txBody>
                    <a:bodyPr/>
                    <a:lstStyle/>
                    <a:p>
                      <a:pPr>
                        <a:lnSpc>
                          <a:spcPct val="115000"/>
                        </a:lnSpc>
                        <a:spcAft>
                          <a:spcPts val="0"/>
                        </a:spcAft>
                      </a:pPr>
                      <a:r>
                        <a:rPr lang="en-US" sz="900">
                          <a:effectLst/>
                        </a:rPr>
                        <a:t>Eufaula National Wildlife Refuge (</a:t>
                      </a:r>
                      <a:r>
                        <a:rPr lang="ru-RU" sz="900">
                          <a:effectLst/>
                        </a:rPr>
                        <a:t>США</a:t>
                      </a:r>
                      <a:r>
                        <a:rPr lang="en-US" sz="900">
                          <a:effectLst/>
                        </a:rPr>
                        <a:t>)</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4473,6</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315</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7143,5</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22,7</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1596,8</a:t>
                      </a:r>
                      <a:endParaRPr lang="ru-RU" sz="900">
                        <a:effectLst/>
                        <a:latin typeface="Calibri"/>
                        <a:ea typeface="Calibri"/>
                        <a:cs typeface="Times New Roman"/>
                      </a:endParaRPr>
                    </a:p>
                  </a:txBody>
                  <a:tcPr marL="34950" marR="34950" marT="0" marB="0"/>
                </a:tc>
                <a:extLst>
                  <a:ext uri="{0D108BD9-81ED-4DB2-BD59-A6C34878D82A}">
                    <a16:rowId xmlns:a16="http://schemas.microsoft.com/office/drawing/2014/main" val="10009"/>
                  </a:ext>
                </a:extLst>
              </a:tr>
              <a:tr h="0">
                <a:tc>
                  <a:txBody>
                    <a:bodyPr/>
                    <a:lstStyle/>
                    <a:p>
                      <a:pPr>
                        <a:lnSpc>
                          <a:spcPct val="115000"/>
                        </a:lnSpc>
                        <a:spcAft>
                          <a:spcPts val="0"/>
                        </a:spcAft>
                      </a:pPr>
                      <a:r>
                        <a:rPr lang="en-US" sz="900">
                          <a:effectLst/>
                        </a:rPr>
                        <a:t>Tule Lake National Wildlife Refuge (</a:t>
                      </a:r>
                      <a:r>
                        <a:rPr lang="ru-RU" sz="900">
                          <a:effectLst/>
                        </a:rPr>
                        <a:t>США</a:t>
                      </a:r>
                      <a:r>
                        <a:rPr lang="en-US" sz="900">
                          <a:effectLst/>
                        </a:rPr>
                        <a:t>)</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15646,4</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625</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238,8</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0,38</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15,3</a:t>
                      </a:r>
                      <a:endParaRPr lang="ru-RU" sz="900">
                        <a:effectLst/>
                        <a:latin typeface="Calibri"/>
                        <a:ea typeface="Calibri"/>
                        <a:cs typeface="Times New Roman"/>
                      </a:endParaRPr>
                    </a:p>
                  </a:txBody>
                  <a:tcPr marL="34950" marR="34950" marT="0" marB="0"/>
                </a:tc>
                <a:extLst>
                  <a:ext uri="{0D108BD9-81ED-4DB2-BD59-A6C34878D82A}">
                    <a16:rowId xmlns:a16="http://schemas.microsoft.com/office/drawing/2014/main" val="10010"/>
                  </a:ext>
                </a:extLst>
              </a:tr>
              <a:tr h="0">
                <a:tc>
                  <a:txBody>
                    <a:bodyPr/>
                    <a:lstStyle/>
                    <a:p>
                      <a:pPr>
                        <a:lnSpc>
                          <a:spcPct val="115000"/>
                        </a:lnSpc>
                        <a:spcAft>
                          <a:spcPts val="0"/>
                        </a:spcAft>
                      </a:pPr>
                      <a:r>
                        <a:rPr lang="en-US" sz="900">
                          <a:effectLst/>
                        </a:rPr>
                        <a:t>Mattamuskeet National Wildlife Refuge (</a:t>
                      </a:r>
                      <a:r>
                        <a:rPr lang="ru-RU" sz="900">
                          <a:effectLst/>
                        </a:rPr>
                        <a:t>США</a:t>
                      </a:r>
                      <a:r>
                        <a:rPr lang="en-US" sz="900">
                          <a:effectLst/>
                        </a:rPr>
                        <a:t>)</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20072</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613</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556,7</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0,9</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27,7</a:t>
                      </a:r>
                      <a:endParaRPr lang="ru-RU" sz="900">
                        <a:effectLst/>
                        <a:latin typeface="Calibri"/>
                        <a:ea typeface="Calibri"/>
                        <a:cs typeface="Times New Roman"/>
                      </a:endParaRPr>
                    </a:p>
                  </a:txBody>
                  <a:tcPr marL="34950" marR="34950" marT="0" marB="0"/>
                </a:tc>
                <a:extLst>
                  <a:ext uri="{0D108BD9-81ED-4DB2-BD59-A6C34878D82A}">
                    <a16:rowId xmlns:a16="http://schemas.microsoft.com/office/drawing/2014/main" val="10011"/>
                  </a:ext>
                </a:extLst>
              </a:tr>
              <a:tr h="0">
                <a:tc>
                  <a:txBody>
                    <a:bodyPr/>
                    <a:lstStyle/>
                    <a:p>
                      <a:pPr>
                        <a:lnSpc>
                          <a:spcPct val="115000"/>
                        </a:lnSpc>
                        <a:spcAft>
                          <a:spcPts val="0"/>
                        </a:spcAft>
                      </a:pPr>
                      <a:r>
                        <a:rPr lang="en-US" sz="900">
                          <a:effectLst/>
                        </a:rPr>
                        <a:t>Horicon National Wildlife Refuge (</a:t>
                      </a:r>
                      <a:r>
                        <a:rPr lang="ru-RU" sz="900">
                          <a:effectLst/>
                        </a:rPr>
                        <a:t>США</a:t>
                      </a:r>
                      <a:r>
                        <a:rPr lang="en-US" sz="900">
                          <a:effectLst/>
                        </a:rPr>
                        <a:t>)</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12800</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333</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1840,2</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5,5</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143,8</a:t>
                      </a:r>
                      <a:endParaRPr lang="ru-RU" sz="900">
                        <a:effectLst/>
                        <a:latin typeface="Calibri"/>
                        <a:ea typeface="Calibri"/>
                        <a:cs typeface="Times New Roman"/>
                      </a:endParaRPr>
                    </a:p>
                  </a:txBody>
                  <a:tcPr marL="34950" marR="34950" marT="0" marB="0"/>
                </a:tc>
                <a:extLst>
                  <a:ext uri="{0D108BD9-81ED-4DB2-BD59-A6C34878D82A}">
                    <a16:rowId xmlns:a16="http://schemas.microsoft.com/office/drawing/2014/main" val="10012"/>
                  </a:ext>
                </a:extLst>
              </a:tr>
              <a:tr h="0">
                <a:tc>
                  <a:txBody>
                    <a:bodyPr/>
                    <a:lstStyle/>
                    <a:p>
                      <a:pPr>
                        <a:lnSpc>
                          <a:spcPct val="115000"/>
                        </a:lnSpc>
                        <a:spcAft>
                          <a:spcPts val="0"/>
                        </a:spcAft>
                      </a:pPr>
                      <a:r>
                        <a:rPr lang="en-US" sz="900">
                          <a:effectLst/>
                        </a:rPr>
                        <a:t>Charles M. Russell National Wildlife Refuge (</a:t>
                      </a:r>
                      <a:r>
                        <a:rPr lang="ru-RU" sz="900">
                          <a:effectLst/>
                        </a:rPr>
                        <a:t>США</a:t>
                      </a:r>
                      <a:r>
                        <a:rPr lang="en-US" sz="900">
                          <a:effectLst/>
                        </a:rPr>
                        <a:t>)</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100000</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1211</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3281,2</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2,7</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32,8</a:t>
                      </a:r>
                      <a:endParaRPr lang="ru-RU" sz="900">
                        <a:effectLst/>
                        <a:latin typeface="Calibri"/>
                        <a:ea typeface="Calibri"/>
                        <a:cs typeface="Times New Roman"/>
                      </a:endParaRPr>
                    </a:p>
                  </a:txBody>
                  <a:tcPr marL="34950" marR="34950" marT="0" marB="0"/>
                </a:tc>
                <a:extLst>
                  <a:ext uri="{0D108BD9-81ED-4DB2-BD59-A6C34878D82A}">
                    <a16:rowId xmlns:a16="http://schemas.microsoft.com/office/drawing/2014/main" val="10013"/>
                  </a:ext>
                </a:extLst>
              </a:tr>
              <a:tr h="0">
                <a:tc>
                  <a:txBody>
                    <a:bodyPr/>
                    <a:lstStyle/>
                    <a:p>
                      <a:pPr>
                        <a:lnSpc>
                          <a:spcPct val="115000"/>
                        </a:lnSpc>
                        <a:spcAft>
                          <a:spcPts val="0"/>
                        </a:spcAft>
                      </a:pPr>
                      <a:r>
                        <a:rPr lang="en-US" sz="900">
                          <a:effectLst/>
                        </a:rPr>
                        <a:t>Laguna Atascosa National Wildlife Refuge (</a:t>
                      </a:r>
                      <a:r>
                        <a:rPr lang="ru-RU" sz="900">
                          <a:effectLst/>
                        </a:rPr>
                        <a:t>США</a:t>
                      </a:r>
                      <a:r>
                        <a:rPr lang="en-US" sz="900">
                          <a:effectLst/>
                        </a:rPr>
                        <a:t>)</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18074,8</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797</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1675,8</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2,1</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92,7</a:t>
                      </a:r>
                      <a:endParaRPr lang="ru-RU" sz="900">
                        <a:effectLst/>
                        <a:latin typeface="Calibri"/>
                        <a:ea typeface="Calibri"/>
                        <a:cs typeface="Times New Roman"/>
                      </a:endParaRPr>
                    </a:p>
                  </a:txBody>
                  <a:tcPr marL="34950" marR="34950" marT="0" marB="0"/>
                </a:tc>
                <a:extLst>
                  <a:ext uri="{0D108BD9-81ED-4DB2-BD59-A6C34878D82A}">
                    <a16:rowId xmlns:a16="http://schemas.microsoft.com/office/drawing/2014/main" val="10014"/>
                  </a:ext>
                </a:extLst>
              </a:tr>
              <a:tr h="0">
                <a:tc>
                  <a:txBody>
                    <a:bodyPr/>
                    <a:lstStyle/>
                    <a:p>
                      <a:pPr>
                        <a:lnSpc>
                          <a:spcPct val="115000"/>
                        </a:lnSpc>
                        <a:spcAft>
                          <a:spcPts val="0"/>
                        </a:spcAft>
                      </a:pPr>
                      <a:r>
                        <a:rPr lang="en-US" sz="900">
                          <a:effectLst/>
                        </a:rPr>
                        <a:t>Las Vegas National Wildlife Refuge (</a:t>
                      </a:r>
                      <a:r>
                        <a:rPr lang="ru-RU" sz="900">
                          <a:effectLst/>
                        </a:rPr>
                        <a:t>США</a:t>
                      </a:r>
                      <a:r>
                        <a:rPr lang="en-US" sz="900">
                          <a:effectLst/>
                        </a:rPr>
                        <a:t>)</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3468,8</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319</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638,7</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2,0</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184,1</a:t>
                      </a:r>
                      <a:endParaRPr lang="ru-RU" sz="900">
                        <a:effectLst/>
                        <a:latin typeface="Calibri"/>
                        <a:ea typeface="Calibri"/>
                        <a:cs typeface="Times New Roman"/>
                      </a:endParaRPr>
                    </a:p>
                  </a:txBody>
                  <a:tcPr marL="34950" marR="34950" marT="0" marB="0"/>
                </a:tc>
                <a:extLst>
                  <a:ext uri="{0D108BD9-81ED-4DB2-BD59-A6C34878D82A}">
                    <a16:rowId xmlns:a16="http://schemas.microsoft.com/office/drawing/2014/main" val="10015"/>
                  </a:ext>
                </a:extLst>
              </a:tr>
              <a:tr h="0">
                <a:tc>
                  <a:txBody>
                    <a:bodyPr/>
                    <a:lstStyle/>
                    <a:p>
                      <a:pPr>
                        <a:lnSpc>
                          <a:spcPct val="115000"/>
                        </a:lnSpc>
                        <a:spcAft>
                          <a:spcPts val="0"/>
                        </a:spcAft>
                      </a:pPr>
                      <a:r>
                        <a:rPr lang="en-US" sz="900">
                          <a:effectLst/>
                        </a:rPr>
                        <a:t>Umatilla National Wildlife Refuge (</a:t>
                      </a:r>
                      <a:r>
                        <a:rPr lang="ru-RU" sz="900">
                          <a:effectLst/>
                        </a:rPr>
                        <a:t>США</a:t>
                      </a:r>
                      <a:r>
                        <a:rPr lang="en-US" sz="900">
                          <a:effectLst/>
                        </a:rPr>
                        <a:t>)</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9200</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735</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1965,6</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2,7</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213,7</a:t>
                      </a:r>
                      <a:endParaRPr lang="ru-RU" sz="900">
                        <a:effectLst/>
                        <a:latin typeface="Calibri"/>
                        <a:ea typeface="Calibri"/>
                        <a:cs typeface="Times New Roman"/>
                      </a:endParaRPr>
                    </a:p>
                  </a:txBody>
                  <a:tcPr marL="34950" marR="34950" marT="0" marB="0"/>
                </a:tc>
                <a:extLst>
                  <a:ext uri="{0D108BD9-81ED-4DB2-BD59-A6C34878D82A}">
                    <a16:rowId xmlns:a16="http://schemas.microsoft.com/office/drawing/2014/main" val="10016"/>
                  </a:ext>
                </a:extLst>
              </a:tr>
              <a:tr h="0">
                <a:tc>
                  <a:txBody>
                    <a:bodyPr/>
                    <a:lstStyle/>
                    <a:p>
                      <a:pPr>
                        <a:lnSpc>
                          <a:spcPct val="115000"/>
                        </a:lnSpc>
                        <a:spcAft>
                          <a:spcPts val="0"/>
                        </a:spcAft>
                      </a:pPr>
                      <a:r>
                        <a:rPr lang="en-US" sz="900">
                          <a:effectLst/>
                        </a:rPr>
                        <a:t>Upper Souris National Wildlife Refuge (</a:t>
                      </a:r>
                      <a:r>
                        <a:rPr lang="ru-RU" sz="900">
                          <a:effectLst/>
                        </a:rPr>
                        <a:t>США</a:t>
                      </a:r>
                      <a:r>
                        <a:rPr lang="en-US" sz="900">
                          <a:effectLst/>
                        </a:rPr>
                        <a:t>)</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12836,8</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244</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1340,3</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5,5</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104,4</a:t>
                      </a:r>
                      <a:endParaRPr lang="ru-RU" sz="900">
                        <a:effectLst/>
                        <a:latin typeface="Calibri"/>
                        <a:ea typeface="Calibri"/>
                        <a:cs typeface="Times New Roman"/>
                      </a:endParaRPr>
                    </a:p>
                  </a:txBody>
                  <a:tcPr marL="34950" marR="34950" marT="0" marB="0"/>
                </a:tc>
                <a:extLst>
                  <a:ext uri="{0D108BD9-81ED-4DB2-BD59-A6C34878D82A}">
                    <a16:rowId xmlns:a16="http://schemas.microsoft.com/office/drawing/2014/main" val="10017"/>
                  </a:ext>
                </a:extLst>
              </a:tr>
              <a:tr h="0">
                <a:tc>
                  <a:txBody>
                    <a:bodyPr/>
                    <a:lstStyle/>
                    <a:p>
                      <a:pPr>
                        <a:lnSpc>
                          <a:spcPct val="115000"/>
                        </a:lnSpc>
                        <a:spcAft>
                          <a:spcPts val="0"/>
                        </a:spcAft>
                      </a:pPr>
                      <a:r>
                        <a:rPr lang="en-US" sz="900">
                          <a:effectLst/>
                        </a:rPr>
                        <a:t>Quivira National Wildlife Refuge (</a:t>
                      </a:r>
                      <a:r>
                        <a:rPr lang="ru-RU" sz="900">
                          <a:effectLst/>
                        </a:rPr>
                        <a:t>США</a:t>
                      </a:r>
                      <a:r>
                        <a:rPr lang="en-US" sz="900">
                          <a:effectLst/>
                        </a:rPr>
                        <a:t>)</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8728</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454</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764,1</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1,7</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87,5</a:t>
                      </a:r>
                      <a:endParaRPr lang="ru-RU" sz="900">
                        <a:effectLst/>
                        <a:latin typeface="Calibri"/>
                        <a:ea typeface="Calibri"/>
                        <a:cs typeface="Times New Roman"/>
                      </a:endParaRPr>
                    </a:p>
                  </a:txBody>
                  <a:tcPr marL="34950" marR="34950" marT="0" marB="0"/>
                </a:tc>
                <a:extLst>
                  <a:ext uri="{0D108BD9-81ED-4DB2-BD59-A6C34878D82A}">
                    <a16:rowId xmlns:a16="http://schemas.microsoft.com/office/drawing/2014/main" val="10018"/>
                  </a:ext>
                </a:extLst>
              </a:tr>
              <a:tr h="0">
                <a:tc>
                  <a:txBody>
                    <a:bodyPr/>
                    <a:lstStyle/>
                    <a:p>
                      <a:pPr>
                        <a:lnSpc>
                          <a:spcPct val="115000"/>
                        </a:lnSpc>
                        <a:spcAft>
                          <a:spcPts val="0"/>
                        </a:spcAft>
                      </a:pPr>
                      <a:r>
                        <a:rPr lang="en-US" sz="900">
                          <a:effectLst/>
                        </a:rPr>
                        <a:t>Tensas River National Wildlife Refuge (</a:t>
                      </a:r>
                      <a:r>
                        <a:rPr lang="ru-RU" sz="900">
                          <a:effectLst/>
                        </a:rPr>
                        <a:t>США</a:t>
                      </a:r>
                      <a:r>
                        <a:rPr lang="en-US" sz="900">
                          <a:effectLst/>
                        </a:rPr>
                        <a:t>)</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25570</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802</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549,1</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0,7</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21,5</a:t>
                      </a:r>
                      <a:endParaRPr lang="ru-RU" sz="900">
                        <a:effectLst/>
                        <a:latin typeface="Calibri"/>
                        <a:ea typeface="Calibri"/>
                        <a:cs typeface="Times New Roman"/>
                      </a:endParaRPr>
                    </a:p>
                  </a:txBody>
                  <a:tcPr marL="34950" marR="34950" marT="0" marB="0"/>
                </a:tc>
                <a:extLst>
                  <a:ext uri="{0D108BD9-81ED-4DB2-BD59-A6C34878D82A}">
                    <a16:rowId xmlns:a16="http://schemas.microsoft.com/office/drawing/2014/main" val="10019"/>
                  </a:ext>
                </a:extLst>
              </a:tr>
              <a:tr h="0">
                <a:tc>
                  <a:txBody>
                    <a:bodyPr/>
                    <a:lstStyle/>
                    <a:p>
                      <a:pPr>
                        <a:lnSpc>
                          <a:spcPct val="115000"/>
                        </a:lnSpc>
                        <a:spcAft>
                          <a:spcPts val="0"/>
                        </a:spcAft>
                      </a:pPr>
                      <a:r>
                        <a:rPr lang="en-US" sz="900">
                          <a:effectLst/>
                        </a:rPr>
                        <a:t>Donau-Auen National Park (</a:t>
                      </a:r>
                      <a:r>
                        <a:rPr lang="ru-RU" sz="900">
                          <a:effectLst/>
                        </a:rPr>
                        <a:t>Австрия</a:t>
                      </a:r>
                      <a:r>
                        <a:rPr lang="en-US" sz="900">
                          <a:effectLst/>
                        </a:rPr>
                        <a:t>)</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9300</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754</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81</a:t>
                      </a:r>
                      <a:endParaRPr lang="ru-RU" sz="900">
                        <a:effectLst/>
                        <a:latin typeface="Calibri"/>
                        <a:ea typeface="Calibri"/>
                        <a:cs typeface="Times New Roman"/>
                      </a:endParaRPr>
                    </a:p>
                  </a:txBody>
                  <a:tcPr marL="34950" marR="34950" marT="0" marB="0"/>
                </a:tc>
                <a:extLst>
                  <a:ext uri="{0D108BD9-81ED-4DB2-BD59-A6C34878D82A}">
                    <a16:rowId xmlns:a16="http://schemas.microsoft.com/office/drawing/2014/main" val="10020"/>
                  </a:ext>
                </a:extLst>
              </a:tr>
              <a:tr h="0">
                <a:tc>
                  <a:txBody>
                    <a:bodyPr/>
                    <a:lstStyle/>
                    <a:p>
                      <a:pPr>
                        <a:lnSpc>
                          <a:spcPct val="115000"/>
                        </a:lnSpc>
                        <a:spcAft>
                          <a:spcPts val="0"/>
                        </a:spcAft>
                      </a:pPr>
                      <a:r>
                        <a:rPr lang="en-US" sz="900">
                          <a:effectLst/>
                        </a:rPr>
                        <a:t>Borivli National Park (</a:t>
                      </a:r>
                      <a:r>
                        <a:rPr lang="ru-RU" sz="900">
                          <a:effectLst/>
                        </a:rPr>
                        <a:t>Индия</a:t>
                      </a:r>
                      <a:r>
                        <a:rPr lang="en-US" sz="900">
                          <a:effectLst/>
                        </a:rPr>
                        <a:t>)</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10309</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24800</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2405,7</a:t>
                      </a:r>
                      <a:endParaRPr lang="ru-RU" sz="900">
                        <a:effectLst/>
                        <a:latin typeface="Calibri"/>
                        <a:ea typeface="Calibri"/>
                        <a:cs typeface="Times New Roman"/>
                      </a:endParaRPr>
                    </a:p>
                  </a:txBody>
                  <a:tcPr marL="34950" marR="34950" marT="0" marB="0"/>
                </a:tc>
                <a:extLst>
                  <a:ext uri="{0D108BD9-81ED-4DB2-BD59-A6C34878D82A}">
                    <a16:rowId xmlns:a16="http://schemas.microsoft.com/office/drawing/2014/main" val="10021"/>
                  </a:ext>
                </a:extLst>
              </a:tr>
              <a:tr h="0">
                <a:tc>
                  <a:txBody>
                    <a:bodyPr/>
                    <a:lstStyle/>
                    <a:p>
                      <a:pPr>
                        <a:lnSpc>
                          <a:spcPct val="115000"/>
                        </a:lnSpc>
                        <a:spcAft>
                          <a:spcPts val="0"/>
                        </a:spcAft>
                      </a:pPr>
                      <a:r>
                        <a:rPr lang="en-US" sz="900">
                          <a:effectLst/>
                        </a:rPr>
                        <a:t>Bonaire Marine Park</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2700</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668</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23200</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34,7</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8592,6</a:t>
                      </a:r>
                      <a:endParaRPr lang="ru-RU" sz="900">
                        <a:effectLst/>
                        <a:latin typeface="Calibri"/>
                        <a:ea typeface="Calibri"/>
                        <a:cs typeface="Times New Roman"/>
                      </a:endParaRPr>
                    </a:p>
                  </a:txBody>
                  <a:tcPr marL="34950" marR="34950" marT="0" marB="0"/>
                </a:tc>
                <a:extLst>
                  <a:ext uri="{0D108BD9-81ED-4DB2-BD59-A6C34878D82A}">
                    <a16:rowId xmlns:a16="http://schemas.microsoft.com/office/drawing/2014/main" val="10022"/>
                  </a:ext>
                </a:extLst>
              </a:tr>
              <a:tr h="0">
                <a:tc>
                  <a:txBody>
                    <a:bodyPr/>
                    <a:lstStyle/>
                    <a:p>
                      <a:pPr>
                        <a:lnSpc>
                          <a:spcPct val="115000"/>
                        </a:lnSpc>
                        <a:spcAft>
                          <a:spcPts val="0"/>
                        </a:spcAft>
                      </a:pPr>
                      <a:r>
                        <a:rPr lang="en-US" sz="900">
                          <a:effectLst/>
                        </a:rPr>
                        <a:t>Montandia National Park (</a:t>
                      </a:r>
                      <a:r>
                        <a:rPr lang="ru-RU" sz="900">
                          <a:effectLst/>
                        </a:rPr>
                        <a:t>Мадагаскар</a:t>
                      </a:r>
                      <a:r>
                        <a:rPr lang="en-US" sz="900">
                          <a:effectLst/>
                        </a:rPr>
                        <a:t>)</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15500</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312,3</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20,1</a:t>
                      </a:r>
                      <a:endParaRPr lang="ru-RU" sz="900">
                        <a:effectLst/>
                        <a:latin typeface="Calibri"/>
                        <a:ea typeface="Calibri"/>
                        <a:cs typeface="Times New Roman"/>
                      </a:endParaRPr>
                    </a:p>
                  </a:txBody>
                  <a:tcPr marL="34950" marR="34950" marT="0" marB="0"/>
                </a:tc>
                <a:extLst>
                  <a:ext uri="{0D108BD9-81ED-4DB2-BD59-A6C34878D82A}">
                    <a16:rowId xmlns:a16="http://schemas.microsoft.com/office/drawing/2014/main" val="10023"/>
                  </a:ext>
                </a:extLst>
              </a:tr>
              <a:tr h="0">
                <a:tc>
                  <a:txBody>
                    <a:bodyPr/>
                    <a:lstStyle/>
                    <a:p>
                      <a:pPr>
                        <a:lnSpc>
                          <a:spcPct val="115000"/>
                        </a:lnSpc>
                        <a:spcAft>
                          <a:spcPts val="0"/>
                        </a:spcAft>
                      </a:pPr>
                      <a:r>
                        <a:rPr lang="en-US" sz="900">
                          <a:effectLst/>
                        </a:rPr>
                        <a:t>Monteverde Protected Area (</a:t>
                      </a:r>
                      <a:r>
                        <a:rPr lang="ru-RU" sz="900">
                          <a:effectLst/>
                        </a:rPr>
                        <a:t>Коста</a:t>
                      </a:r>
                      <a:r>
                        <a:rPr lang="en-US" sz="900">
                          <a:effectLst/>
                        </a:rPr>
                        <a:t>-</a:t>
                      </a:r>
                      <a:r>
                        <a:rPr lang="ru-RU" sz="900">
                          <a:effectLst/>
                        </a:rPr>
                        <a:t>Рика</a:t>
                      </a:r>
                      <a:r>
                        <a:rPr lang="en-US" sz="900">
                          <a:effectLst/>
                        </a:rPr>
                        <a:t>)</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10000</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600</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2380</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4</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238</a:t>
                      </a:r>
                      <a:endParaRPr lang="ru-RU" sz="900">
                        <a:effectLst/>
                        <a:latin typeface="Calibri"/>
                        <a:ea typeface="Calibri"/>
                        <a:cs typeface="Times New Roman"/>
                      </a:endParaRPr>
                    </a:p>
                  </a:txBody>
                  <a:tcPr marL="34950" marR="34950" marT="0" marB="0"/>
                </a:tc>
                <a:extLst>
                  <a:ext uri="{0D108BD9-81ED-4DB2-BD59-A6C34878D82A}">
                    <a16:rowId xmlns:a16="http://schemas.microsoft.com/office/drawing/2014/main" val="10024"/>
                  </a:ext>
                </a:extLst>
              </a:tr>
              <a:tr h="0">
                <a:tc>
                  <a:txBody>
                    <a:bodyPr/>
                    <a:lstStyle/>
                    <a:p>
                      <a:pPr>
                        <a:lnSpc>
                          <a:spcPct val="115000"/>
                        </a:lnSpc>
                        <a:spcAft>
                          <a:spcPts val="0"/>
                        </a:spcAft>
                      </a:pPr>
                      <a:r>
                        <a:rPr lang="en-US" sz="900">
                          <a:effectLst/>
                        </a:rPr>
                        <a:t>Prince Albert National Park (</a:t>
                      </a:r>
                      <a:r>
                        <a:rPr lang="ru-RU" sz="900">
                          <a:effectLst/>
                        </a:rPr>
                        <a:t>Канада</a:t>
                      </a:r>
                      <a:r>
                        <a:rPr lang="en-US" sz="900">
                          <a:effectLst/>
                        </a:rPr>
                        <a:t>)</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ru-RU" sz="900">
                          <a:effectLst/>
                        </a:rPr>
                        <a:t>387500</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ru-RU" sz="900">
                          <a:effectLst/>
                        </a:rPr>
                        <a:t>—</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ru-RU" sz="900">
                          <a:effectLst/>
                        </a:rPr>
                        <a:t>14025</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ru-RU" sz="900">
                          <a:effectLst/>
                        </a:rPr>
                        <a:t>—</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ru-RU" sz="900" dirty="0">
                          <a:effectLst/>
                        </a:rPr>
                        <a:t>36,2</a:t>
                      </a:r>
                      <a:endParaRPr lang="ru-RU" sz="900" dirty="0">
                        <a:effectLst/>
                        <a:latin typeface="Calibri"/>
                        <a:ea typeface="Calibri"/>
                        <a:cs typeface="Times New Roman"/>
                      </a:endParaRPr>
                    </a:p>
                  </a:txBody>
                  <a:tcPr marL="34950" marR="34950" marT="0" marB="0"/>
                </a:tc>
                <a:extLst>
                  <a:ext uri="{0D108BD9-81ED-4DB2-BD59-A6C34878D82A}">
                    <a16:rowId xmlns:a16="http://schemas.microsoft.com/office/drawing/2014/main" val="10025"/>
                  </a:ext>
                </a:extLst>
              </a:tr>
            </a:tbl>
          </a:graphicData>
        </a:graphic>
      </p:graphicFrame>
      <p:sp>
        <p:nvSpPr>
          <p:cNvPr id="7" name="Прямоугольник 6"/>
          <p:cNvSpPr/>
          <p:nvPr/>
        </p:nvSpPr>
        <p:spPr>
          <a:xfrm>
            <a:off x="2051720" y="908720"/>
            <a:ext cx="4968552" cy="276999"/>
          </a:xfrm>
          <a:prstGeom prst="rect">
            <a:avLst/>
          </a:prstGeom>
        </p:spPr>
        <p:txBody>
          <a:bodyPr wrap="square">
            <a:spAutoFit/>
          </a:bodyPr>
          <a:lstStyle/>
          <a:p>
            <a:pPr algn="ctr"/>
            <a:r>
              <a:rPr lang="ru-RU" sz="1200" b="1" dirty="0"/>
              <a:t>Сопоставление ООПТ с аналогичными объектами за рубежом</a:t>
            </a:r>
            <a:endParaRPr lang="ru-RU" sz="1200" dirty="0"/>
          </a:p>
        </p:txBody>
      </p:sp>
    </p:spTree>
    <p:extLst>
      <p:ext uri="{BB962C8B-B14F-4D97-AF65-F5344CB8AC3E}">
        <p14:creationId xmlns:p14="http://schemas.microsoft.com/office/powerpoint/2010/main" val="1680556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4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latin typeface="Constantia" pitchFamily="18" charset="0"/>
            </a:endParaRPr>
          </a:p>
        </p:txBody>
      </p:sp>
      <p:sp>
        <p:nvSpPr>
          <p:cNvPr id="10243" name="Rectangle 445"/>
          <p:cNvSpPr>
            <a:spLocks noChangeArrowheads="1"/>
          </p:cNvSpPr>
          <p:nvPr/>
        </p:nvSpPr>
        <p:spPr bwMode="auto">
          <a:xfrm>
            <a:off x="0" y="6248400"/>
            <a:ext cx="9144000" cy="0"/>
          </a:xfrm>
          <a:prstGeom prst="rect">
            <a:avLst/>
          </a:prstGeom>
          <a:noFill/>
          <a:ln w="9525">
            <a:noFill/>
            <a:miter lim="800000"/>
            <a:headEnd/>
            <a:tailEnd/>
          </a:ln>
        </p:spPr>
        <p:txBody>
          <a:bodyPr wrap="none" anchor="ctr">
            <a:spAutoFit/>
          </a:bodyPr>
          <a:lstStyle/>
          <a:p>
            <a:endParaRPr lang="ru-RU">
              <a:latin typeface="Constantia" pitchFamily="18" charset="0"/>
            </a:endParaRPr>
          </a:p>
        </p:txBody>
      </p:sp>
      <p:pic>
        <p:nvPicPr>
          <p:cNvPr id="10244" name="Picture 2"/>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aturation sat="200000"/>
                    </a14:imgEffect>
                  </a14:imgLayer>
                </a14:imgProps>
              </a:ext>
            </a:extLst>
          </a:blip>
          <a:srcRect r="717" b="3451"/>
          <a:stretch/>
        </p:blipFill>
        <p:spPr bwMode="auto">
          <a:xfrm>
            <a:off x="827584" y="949508"/>
            <a:ext cx="7632848" cy="5382711"/>
          </a:xfrm>
          <a:prstGeom prst="rect">
            <a:avLst/>
          </a:prstGeom>
          <a:noFill/>
          <a:ln w="9525">
            <a:noFill/>
            <a:miter lim="800000"/>
            <a:headEnd/>
            <a:tailEnd/>
          </a:ln>
        </p:spPr>
      </p:pic>
      <p:sp>
        <p:nvSpPr>
          <p:cNvPr id="446" name="Номер слайда 445"/>
          <p:cNvSpPr>
            <a:spLocks noGrp="1"/>
          </p:cNvSpPr>
          <p:nvPr>
            <p:ph type="sldNum" sz="quarter" idx="12"/>
          </p:nvPr>
        </p:nvSpPr>
        <p:spPr/>
        <p:txBody>
          <a:bodyPr/>
          <a:lstStyle/>
          <a:p>
            <a:pPr>
              <a:defRPr/>
            </a:pPr>
            <a:fld id="{2255A4EA-E290-4AB7-9674-8896B457EF97}" type="slidenum">
              <a:rPr lang="ru-RU"/>
              <a:pPr>
                <a:defRPr/>
              </a:pPr>
              <a:t>4</a:t>
            </a:fld>
            <a:endParaRPr lang="ru-RU"/>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08720"/>
            <a:ext cx="8229600" cy="723106"/>
          </a:xfrm>
        </p:spPr>
        <p:txBody>
          <a:bodyPr/>
          <a:lstStyle/>
          <a:p>
            <a:r>
              <a:rPr lang="ru-RU" sz="2400" b="1" dirty="0">
                <a:latin typeface="Arial" panose="020B0604020202020204" pitchFamily="34" charset="0"/>
                <a:cs typeface="Arial" panose="020B0604020202020204" pitchFamily="34" charset="0"/>
              </a:rPr>
              <a:t>13. Профилактика конфликтов в природопользовании на локальном уровне</a:t>
            </a:r>
          </a:p>
        </p:txBody>
      </p:sp>
      <p:sp>
        <p:nvSpPr>
          <p:cNvPr id="4" name="Номер слайда 3"/>
          <p:cNvSpPr>
            <a:spLocks noGrp="1"/>
          </p:cNvSpPr>
          <p:nvPr>
            <p:ph type="sldNum" sz="quarter" idx="12"/>
          </p:nvPr>
        </p:nvSpPr>
        <p:spPr/>
        <p:txBody>
          <a:bodyPr/>
          <a:lstStyle/>
          <a:p>
            <a:pPr>
              <a:defRPr/>
            </a:pPr>
            <a:fld id="{3D87BCC6-FDE2-4C92-9BEF-1AEA66466CC6}" type="slidenum">
              <a:rPr lang="ru-RU" smtClean="0"/>
              <a:pPr>
                <a:defRPr/>
              </a:pPr>
              <a:t>40</a:t>
            </a:fld>
            <a:endParaRPr lang="ru-RU"/>
          </a:p>
        </p:txBody>
      </p:sp>
      <p:graphicFrame>
        <p:nvGraphicFramePr>
          <p:cNvPr id="6" name="Таблица 5"/>
          <p:cNvGraphicFramePr>
            <a:graphicFrameLocks noGrp="1"/>
          </p:cNvGraphicFramePr>
          <p:nvPr>
            <p:extLst>
              <p:ext uri="{D42A27DB-BD31-4B8C-83A1-F6EECF244321}">
                <p14:modId xmlns:p14="http://schemas.microsoft.com/office/powerpoint/2010/main" val="614243692"/>
              </p:ext>
            </p:extLst>
          </p:nvPr>
        </p:nvGraphicFramePr>
        <p:xfrm>
          <a:off x="539552" y="2219324"/>
          <a:ext cx="8136904" cy="1349502"/>
        </p:xfrm>
        <a:graphic>
          <a:graphicData uri="http://schemas.openxmlformats.org/drawingml/2006/table">
            <a:tbl>
              <a:tblPr>
                <a:tableStyleId>{0505E3EF-67EA-436B-97B2-0124C06EBD24}</a:tableStyleId>
              </a:tblPr>
              <a:tblGrid>
                <a:gridCol w="3102018">
                  <a:extLst>
                    <a:ext uri="{9D8B030D-6E8A-4147-A177-3AD203B41FA5}">
                      <a16:colId xmlns:a16="http://schemas.microsoft.com/office/drawing/2014/main" val="20000"/>
                    </a:ext>
                  </a:extLst>
                </a:gridCol>
                <a:gridCol w="2749368">
                  <a:extLst>
                    <a:ext uri="{9D8B030D-6E8A-4147-A177-3AD203B41FA5}">
                      <a16:colId xmlns:a16="http://schemas.microsoft.com/office/drawing/2014/main" val="20001"/>
                    </a:ext>
                  </a:extLst>
                </a:gridCol>
                <a:gridCol w="2285518">
                  <a:extLst>
                    <a:ext uri="{9D8B030D-6E8A-4147-A177-3AD203B41FA5}">
                      <a16:colId xmlns:a16="http://schemas.microsoft.com/office/drawing/2014/main" val="20002"/>
                    </a:ext>
                  </a:extLst>
                </a:gridCol>
              </a:tblGrid>
              <a:tr h="0">
                <a:tc>
                  <a:txBody>
                    <a:bodyPr/>
                    <a:lstStyle/>
                    <a:p>
                      <a:pPr algn="ctr">
                        <a:lnSpc>
                          <a:spcPct val="115000"/>
                        </a:lnSpc>
                        <a:spcAft>
                          <a:spcPts val="0"/>
                        </a:spcAft>
                      </a:pPr>
                      <a:r>
                        <a:rPr lang="ru-RU" sz="1100" dirty="0">
                          <a:effectLst/>
                        </a:rPr>
                        <a:t>Поток </a:t>
                      </a:r>
                      <a:r>
                        <a:rPr lang="ru-RU" sz="1100" dirty="0" err="1">
                          <a:effectLst/>
                        </a:rPr>
                        <a:t>экосистемных</a:t>
                      </a:r>
                      <a:r>
                        <a:rPr lang="ru-RU" sz="1100" dirty="0">
                          <a:effectLst/>
                        </a:rPr>
                        <a:t> услуг</a:t>
                      </a:r>
                      <a:endParaRPr lang="ru-RU"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100" dirty="0">
                          <a:effectLst/>
                        </a:rPr>
                        <a:t>Жители Обь-Томского междуречья, тыс. руб./год (доля в общем объеме) </a:t>
                      </a:r>
                      <a:endParaRPr lang="ru-RU"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100" dirty="0">
                          <a:effectLst/>
                        </a:rPr>
                        <a:t>Жители г. Томска, тыс. руб./год (доля в общем объеме)</a:t>
                      </a:r>
                      <a:endParaRPr lang="ru-RU" sz="11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0"/>
                  </a:ext>
                </a:extLst>
              </a:tr>
              <a:tr h="0">
                <a:tc>
                  <a:txBody>
                    <a:bodyPr/>
                    <a:lstStyle/>
                    <a:p>
                      <a:pPr>
                        <a:lnSpc>
                          <a:spcPct val="115000"/>
                        </a:lnSpc>
                        <a:spcAft>
                          <a:spcPts val="0"/>
                        </a:spcAft>
                      </a:pPr>
                      <a:r>
                        <a:rPr lang="ru-RU" sz="1100" dirty="0">
                          <a:effectLst/>
                        </a:rPr>
                        <a:t>Потребление древесных ресурсов леса</a:t>
                      </a:r>
                      <a:endParaRPr lang="ru-RU"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100" dirty="0">
                          <a:effectLst/>
                        </a:rPr>
                        <a:t>15889,4 (98%)</a:t>
                      </a:r>
                      <a:endParaRPr lang="ru-RU"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100">
                          <a:effectLst/>
                        </a:rPr>
                        <a:t>391,3  (2%)</a:t>
                      </a:r>
                      <a:endParaRPr lang="ru-RU" sz="1100">
                        <a:effectLst/>
                        <a:latin typeface="Calibri"/>
                        <a:ea typeface="Calibri"/>
                        <a:cs typeface="Times New Roman"/>
                      </a:endParaRPr>
                    </a:p>
                  </a:txBody>
                  <a:tcPr marL="68580" marR="68580" marT="0" marB="0" anchor="ctr"/>
                </a:tc>
                <a:extLst>
                  <a:ext uri="{0D108BD9-81ED-4DB2-BD59-A6C34878D82A}">
                    <a16:rowId xmlns:a16="http://schemas.microsoft.com/office/drawing/2014/main" val="10001"/>
                  </a:ext>
                </a:extLst>
              </a:tr>
              <a:tr h="0">
                <a:tc>
                  <a:txBody>
                    <a:bodyPr/>
                    <a:lstStyle/>
                    <a:p>
                      <a:pPr>
                        <a:lnSpc>
                          <a:spcPct val="115000"/>
                        </a:lnSpc>
                        <a:spcAft>
                          <a:spcPts val="0"/>
                        </a:spcAft>
                      </a:pPr>
                      <a:r>
                        <a:rPr lang="ru-RU" sz="1100" dirty="0">
                          <a:effectLst/>
                        </a:rPr>
                        <a:t>Потребление </a:t>
                      </a:r>
                      <a:r>
                        <a:rPr lang="ru-RU" sz="1100" dirty="0" err="1">
                          <a:effectLst/>
                        </a:rPr>
                        <a:t>недревесных</a:t>
                      </a:r>
                      <a:r>
                        <a:rPr lang="ru-RU" sz="1100" dirty="0">
                          <a:effectLst/>
                        </a:rPr>
                        <a:t> ресурсов леса</a:t>
                      </a:r>
                      <a:endParaRPr lang="ru-RU"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100" dirty="0">
                          <a:effectLst/>
                        </a:rPr>
                        <a:t>5658,3 (7%)</a:t>
                      </a:r>
                      <a:endParaRPr lang="ru-RU"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100">
                          <a:effectLst/>
                        </a:rPr>
                        <a:t>75509,8 (93%)</a:t>
                      </a:r>
                      <a:endParaRPr lang="ru-RU" sz="1100">
                        <a:effectLst/>
                        <a:latin typeface="Calibri"/>
                        <a:ea typeface="Calibri"/>
                        <a:cs typeface="Times New Roman"/>
                      </a:endParaRPr>
                    </a:p>
                  </a:txBody>
                  <a:tcPr marL="68580" marR="68580" marT="0" marB="0" anchor="ctr"/>
                </a:tc>
                <a:extLst>
                  <a:ext uri="{0D108BD9-81ED-4DB2-BD59-A6C34878D82A}">
                    <a16:rowId xmlns:a16="http://schemas.microsoft.com/office/drawing/2014/main" val="10002"/>
                  </a:ext>
                </a:extLst>
              </a:tr>
              <a:tr h="0">
                <a:tc>
                  <a:txBody>
                    <a:bodyPr/>
                    <a:lstStyle/>
                    <a:p>
                      <a:pPr>
                        <a:lnSpc>
                          <a:spcPct val="115000"/>
                        </a:lnSpc>
                        <a:spcAft>
                          <a:spcPts val="0"/>
                        </a:spcAft>
                      </a:pPr>
                      <a:r>
                        <a:rPr lang="ru-RU" sz="1100" dirty="0">
                          <a:effectLst/>
                        </a:rPr>
                        <a:t>Потребление рыбных ресурсов</a:t>
                      </a:r>
                      <a:endParaRPr lang="ru-RU"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100" dirty="0">
                          <a:effectLst/>
                        </a:rPr>
                        <a:t>110,4 (2%)</a:t>
                      </a:r>
                      <a:endParaRPr lang="ru-RU"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100" dirty="0">
                          <a:effectLst/>
                        </a:rPr>
                        <a:t>6504,5 (98%)</a:t>
                      </a:r>
                      <a:endParaRPr lang="ru-RU" sz="11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3"/>
                  </a:ext>
                </a:extLst>
              </a:tr>
              <a:tr h="0">
                <a:tc>
                  <a:txBody>
                    <a:bodyPr/>
                    <a:lstStyle/>
                    <a:p>
                      <a:pPr>
                        <a:lnSpc>
                          <a:spcPct val="115000"/>
                        </a:lnSpc>
                        <a:spcAft>
                          <a:spcPts val="0"/>
                        </a:spcAft>
                      </a:pPr>
                      <a:r>
                        <a:rPr lang="ru-RU" sz="1100" dirty="0">
                          <a:effectLst/>
                        </a:rPr>
                        <a:t>Потребление охотничьих ресурсов</a:t>
                      </a:r>
                      <a:endParaRPr lang="ru-RU"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100" dirty="0">
                          <a:effectLst/>
                        </a:rPr>
                        <a:t>474,6 (22%)</a:t>
                      </a:r>
                      <a:endParaRPr lang="ru-RU"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100" dirty="0">
                          <a:effectLst/>
                        </a:rPr>
                        <a:t>1688,1 (78%)</a:t>
                      </a:r>
                      <a:endParaRPr lang="ru-RU" sz="11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4"/>
                  </a:ext>
                </a:extLst>
              </a:tr>
              <a:tr h="0">
                <a:tc>
                  <a:txBody>
                    <a:bodyPr/>
                    <a:lstStyle/>
                    <a:p>
                      <a:pPr>
                        <a:lnSpc>
                          <a:spcPct val="115000"/>
                        </a:lnSpc>
                        <a:spcAft>
                          <a:spcPts val="0"/>
                        </a:spcAft>
                      </a:pPr>
                      <a:r>
                        <a:rPr lang="ru-RU" sz="1100" dirty="0">
                          <a:effectLst/>
                        </a:rPr>
                        <a:t>Итого:</a:t>
                      </a:r>
                      <a:endParaRPr lang="ru-RU"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100" dirty="0">
                          <a:effectLst/>
                        </a:rPr>
                        <a:t>22132,7 (21%)</a:t>
                      </a:r>
                      <a:endParaRPr lang="ru-RU"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100" dirty="0">
                          <a:effectLst/>
                        </a:rPr>
                        <a:t>84093,7 (79%)</a:t>
                      </a:r>
                      <a:endParaRPr lang="ru-RU" sz="11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5"/>
                  </a:ext>
                </a:extLst>
              </a:tr>
            </a:tbl>
          </a:graphicData>
        </a:graphic>
      </p:graphicFrame>
      <p:sp>
        <p:nvSpPr>
          <p:cNvPr id="7" name="Прямоугольник 6"/>
          <p:cNvSpPr/>
          <p:nvPr/>
        </p:nvSpPr>
        <p:spPr>
          <a:xfrm>
            <a:off x="1691680" y="1855857"/>
            <a:ext cx="6264696" cy="276999"/>
          </a:xfrm>
          <a:prstGeom prst="rect">
            <a:avLst/>
          </a:prstGeom>
        </p:spPr>
        <p:txBody>
          <a:bodyPr wrap="square">
            <a:spAutoFit/>
          </a:bodyPr>
          <a:lstStyle/>
          <a:p>
            <a:pPr algn="ctr"/>
            <a:r>
              <a:rPr lang="ru-RU" sz="1200" b="1" dirty="0"/>
              <a:t>Структура распределения </a:t>
            </a:r>
            <a:r>
              <a:rPr lang="ru-RU" sz="1200" b="1" dirty="0" err="1"/>
              <a:t>экосистемных</a:t>
            </a:r>
            <a:r>
              <a:rPr lang="ru-RU" sz="1200" b="1" dirty="0"/>
              <a:t> услуг Обь-Томского междуречья</a:t>
            </a:r>
            <a:endParaRPr lang="ru-RU" sz="1200" dirty="0"/>
          </a:p>
        </p:txBody>
      </p:sp>
      <p:pic>
        <p:nvPicPr>
          <p:cNvPr id="21505" name="Picture 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3568" y="3547913"/>
            <a:ext cx="4589142" cy="2905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Прямоугольник 7"/>
          <p:cNvSpPr/>
          <p:nvPr/>
        </p:nvSpPr>
        <p:spPr>
          <a:xfrm>
            <a:off x="5508104" y="5100736"/>
            <a:ext cx="3024336" cy="523220"/>
          </a:xfrm>
          <a:prstGeom prst="rect">
            <a:avLst/>
          </a:prstGeom>
          <a:solidFill>
            <a:schemeClr val="accent3">
              <a:lumMod val="20000"/>
              <a:lumOff val="80000"/>
            </a:schemeClr>
          </a:solidFill>
        </p:spPr>
        <p:txBody>
          <a:bodyPr wrap="square">
            <a:spAutoFit/>
          </a:bodyPr>
          <a:lstStyle/>
          <a:p>
            <a:r>
              <a:rPr lang="ru-RU" sz="1400" b="1" dirty="0"/>
              <a:t>Структура </a:t>
            </a:r>
            <a:r>
              <a:rPr lang="ru-RU" sz="1400" b="1" dirty="0" err="1"/>
              <a:t>экосистемных</a:t>
            </a:r>
            <a:r>
              <a:rPr lang="ru-RU" sz="1400" b="1" dirty="0"/>
              <a:t> услуг Обь-Томского междуречья</a:t>
            </a:r>
          </a:p>
        </p:txBody>
      </p:sp>
    </p:spTree>
    <p:extLst>
      <p:ext uri="{BB962C8B-B14F-4D97-AF65-F5344CB8AC3E}">
        <p14:creationId xmlns:p14="http://schemas.microsoft.com/office/powerpoint/2010/main" val="14129561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08720"/>
            <a:ext cx="8229600" cy="936104"/>
          </a:xfrm>
        </p:spPr>
        <p:txBody>
          <a:bodyPr/>
          <a:lstStyle/>
          <a:p>
            <a:r>
              <a:rPr lang="ru-RU" sz="2000" b="1" dirty="0">
                <a:latin typeface="Arial" panose="020B0604020202020204" pitchFamily="34" charset="0"/>
                <a:cs typeface="Arial" panose="020B0604020202020204" pitchFamily="34" charset="0"/>
              </a:rPr>
              <a:t>14. </a:t>
            </a:r>
            <a:r>
              <a:rPr lang="ru-RU" sz="2000" b="1" dirty="0" err="1">
                <a:latin typeface="Arial" panose="020B0604020202020204" pitchFamily="34" charset="0"/>
                <a:cs typeface="Arial" panose="020B0604020202020204" pitchFamily="34" charset="0"/>
              </a:rPr>
              <a:t>Экологизация</a:t>
            </a:r>
            <a:r>
              <a:rPr lang="ru-RU" sz="2000" b="1" dirty="0">
                <a:latin typeface="Arial" panose="020B0604020202020204" pitchFamily="34" charset="0"/>
                <a:cs typeface="Arial" panose="020B0604020202020204" pitchFamily="34" charset="0"/>
              </a:rPr>
              <a:t> промышленных территорий в условиях перехода к «зеленой» экономике и устойчивому развитию городской среды</a:t>
            </a:r>
          </a:p>
        </p:txBody>
      </p:sp>
      <p:sp>
        <p:nvSpPr>
          <p:cNvPr id="4" name="Номер слайда 3"/>
          <p:cNvSpPr>
            <a:spLocks noGrp="1"/>
          </p:cNvSpPr>
          <p:nvPr>
            <p:ph type="sldNum" sz="quarter" idx="12"/>
          </p:nvPr>
        </p:nvSpPr>
        <p:spPr/>
        <p:txBody>
          <a:bodyPr/>
          <a:lstStyle/>
          <a:p>
            <a:pPr>
              <a:defRPr/>
            </a:pPr>
            <a:fld id="{3D87BCC6-FDE2-4C92-9BEF-1AEA66466CC6}" type="slidenum">
              <a:rPr lang="ru-RU" smtClean="0"/>
              <a:pPr>
                <a:defRPr/>
              </a:pPr>
              <a:t>41</a:t>
            </a:fld>
            <a:endParaRPr lang="ru-RU"/>
          </a:p>
        </p:txBody>
      </p:sp>
      <p:pic>
        <p:nvPicPr>
          <p:cNvPr id="6" name="Рисунок 5" descr="ЕСЗЗ.jpg"/>
          <p:cNvPicPr/>
          <p:nvPr/>
        </p:nvPicPr>
        <p:blipFill>
          <a:blip r:embed="rId2" cstate="screen">
            <a:extLst>
              <a:ext uri="{28A0092B-C50C-407E-A947-70E740481C1C}">
                <a14:useLocalDpi xmlns:a14="http://schemas.microsoft.com/office/drawing/2010/main"/>
              </a:ext>
            </a:extLst>
          </a:blip>
          <a:stretch>
            <a:fillRect/>
          </a:stretch>
        </p:blipFill>
        <p:spPr>
          <a:xfrm>
            <a:off x="971600" y="1916832"/>
            <a:ext cx="2952328" cy="4608512"/>
          </a:xfrm>
          <a:prstGeom prst="rect">
            <a:avLst/>
          </a:prstGeom>
        </p:spPr>
      </p:pic>
      <p:sp>
        <p:nvSpPr>
          <p:cNvPr id="7" name="Прямоугольник 6"/>
          <p:cNvSpPr/>
          <p:nvPr/>
        </p:nvSpPr>
        <p:spPr>
          <a:xfrm>
            <a:off x="4139952" y="2492896"/>
            <a:ext cx="4572000" cy="830997"/>
          </a:xfrm>
          <a:prstGeom prst="rect">
            <a:avLst/>
          </a:prstGeom>
          <a:solidFill>
            <a:schemeClr val="tx2">
              <a:lumMod val="20000"/>
              <a:lumOff val="80000"/>
            </a:schemeClr>
          </a:solidFill>
        </p:spPr>
        <p:txBody>
          <a:bodyPr>
            <a:spAutoFit/>
          </a:bodyPr>
          <a:lstStyle/>
          <a:p>
            <a:r>
              <a:rPr lang="ru-RU" sz="1600" dirty="0"/>
              <a:t>Единые санитарно-защитные зоны Южного промышленного узла и Северного промышленного узла г. Ярославля</a:t>
            </a:r>
          </a:p>
        </p:txBody>
      </p:sp>
    </p:spTree>
    <p:extLst>
      <p:ext uri="{BB962C8B-B14F-4D97-AF65-F5344CB8AC3E}">
        <p14:creationId xmlns:p14="http://schemas.microsoft.com/office/powerpoint/2010/main" val="36794979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3D87BCC6-FDE2-4C92-9BEF-1AEA66466CC6}" type="slidenum">
              <a:rPr lang="ru-RU" smtClean="0"/>
              <a:pPr>
                <a:defRPr/>
              </a:pPr>
              <a:t>42</a:t>
            </a:fld>
            <a:endParaRPr lang="ru-RU"/>
          </a:p>
        </p:txBody>
      </p:sp>
      <p:sp>
        <p:nvSpPr>
          <p:cNvPr id="5" name="Заголовок 1"/>
          <p:cNvSpPr>
            <a:spLocks noGrp="1"/>
          </p:cNvSpPr>
          <p:nvPr>
            <p:ph type="title"/>
          </p:nvPr>
        </p:nvSpPr>
        <p:spPr>
          <a:xfrm>
            <a:off x="467544" y="836712"/>
            <a:ext cx="8229600" cy="720080"/>
          </a:xfrm>
        </p:spPr>
        <p:txBody>
          <a:bodyPr/>
          <a:lstStyle/>
          <a:p>
            <a:r>
              <a:rPr lang="ru-RU" sz="2000" b="1" dirty="0">
                <a:latin typeface="Arial" panose="020B0604020202020204" pitchFamily="34" charset="0"/>
                <a:cs typeface="Arial" panose="020B0604020202020204" pitchFamily="34" charset="0"/>
              </a:rPr>
              <a:t>15. Территориальный синтез экологической отчетности и экологических докладов</a:t>
            </a:r>
          </a:p>
        </p:txBody>
      </p:sp>
      <p:pic>
        <p:nvPicPr>
          <p:cNvPr id="6" name="Объект 4"/>
          <p:cNvPicPr>
            <a:picLocks noGrp="1"/>
          </p:cNvPicPr>
          <p:nvPr>
            <p:ph idx="1"/>
          </p:nvPr>
        </p:nvPicPr>
        <p:blipFill>
          <a:blip r:embed="rId2" cstate="print"/>
          <a:srcRect/>
          <a:stretch>
            <a:fillRect/>
          </a:stretch>
        </p:blipFill>
        <p:spPr>
          <a:xfrm>
            <a:off x="539552" y="1700808"/>
            <a:ext cx="7920880" cy="4536504"/>
          </a:xfrm>
        </p:spPr>
      </p:pic>
    </p:spTree>
    <p:extLst>
      <p:ext uri="{BB962C8B-B14F-4D97-AF65-F5344CB8AC3E}">
        <p14:creationId xmlns:p14="http://schemas.microsoft.com/office/powerpoint/2010/main" val="31760206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3D87BCC6-FDE2-4C92-9BEF-1AEA66466CC6}" type="slidenum">
              <a:rPr lang="ru-RU" smtClean="0"/>
              <a:pPr>
                <a:defRPr/>
              </a:pPr>
              <a:t>43</a:t>
            </a:fld>
            <a:endParaRPr lang="ru-RU"/>
          </a:p>
        </p:txBody>
      </p:sp>
      <p:sp>
        <p:nvSpPr>
          <p:cNvPr id="5" name="Заголовок 1"/>
          <p:cNvSpPr txBox="1">
            <a:spLocks/>
          </p:cNvSpPr>
          <p:nvPr/>
        </p:nvSpPr>
        <p:spPr bwMode="auto">
          <a:xfrm>
            <a:off x="539552" y="908720"/>
            <a:ext cx="8229600" cy="936104"/>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a:r>
              <a:rPr lang="ru-RU" sz="2400" b="1" dirty="0">
                <a:latin typeface="Arial" panose="020B0604020202020204" pitchFamily="34" charset="0"/>
                <a:cs typeface="Arial" panose="020B0604020202020204" pitchFamily="34" charset="0"/>
              </a:rPr>
              <a:t>ЭКОНОМИЧЕСКИЙ ТРАНЗИТ И ОХРАНА ПРИРОДЫ: СОЦИОКУЛЬТУРНЫЕ АСПЕКТЫ</a:t>
            </a:r>
          </a:p>
        </p:txBody>
      </p:sp>
      <p:sp>
        <p:nvSpPr>
          <p:cNvPr id="7" name="Прямоугольник 6"/>
          <p:cNvSpPr/>
          <p:nvPr/>
        </p:nvSpPr>
        <p:spPr>
          <a:xfrm>
            <a:off x="4527670" y="5805264"/>
            <a:ext cx="3076483" cy="400110"/>
          </a:xfrm>
          <a:prstGeom prst="rect">
            <a:avLst/>
          </a:prstGeom>
          <a:solidFill>
            <a:schemeClr val="bg2">
              <a:lumMod val="90000"/>
            </a:schemeClr>
          </a:solidFill>
        </p:spPr>
        <p:txBody>
          <a:bodyPr wrap="none">
            <a:spAutoFit/>
          </a:bodyPr>
          <a:lstStyle/>
          <a:p>
            <a:r>
              <a:rPr lang="en-US" sz="2000" dirty="0"/>
              <a:t>http://nipik.ru/publications</a:t>
            </a:r>
            <a:endParaRPr lang="ru-RU" sz="2000" dirty="0"/>
          </a:p>
        </p:txBody>
      </p:sp>
      <p:pic>
        <p:nvPicPr>
          <p:cNvPr id="22530"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95536" y="2007216"/>
            <a:ext cx="2983612" cy="4495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Прямоугольник 9"/>
          <p:cNvSpPr/>
          <p:nvPr/>
        </p:nvSpPr>
        <p:spPr>
          <a:xfrm>
            <a:off x="3491880" y="2016130"/>
            <a:ext cx="5328592" cy="2492990"/>
          </a:xfrm>
          <a:prstGeom prst="rect">
            <a:avLst/>
          </a:prstGeom>
          <a:ln>
            <a:solidFill>
              <a:schemeClr val="accent3">
                <a:lumMod val="75000"/>
              </a:schemeClr>
            </a:solidFill>
          </a:ln>
        </p:spPr>
        <p:txBody>
          <a:bodyPr wrap="square">
            <a:spAutoFit/>
          </a:bodyPr>
          <a:lstStyle/>
          <a:p>
            <a:r>
              <a:rPr lang="ru-RU" sz="1200" dirty="0"/>
              <a:t>Монография обобщает опыт применения социокультурной методологии управления природоохранной деятельностью на различных уровнях территориальной организации (локальный, местное самоуправление, субъект Российской Федерации, федеральный). Материалы книги помогут лучше понять институциональные особенности природоохранной деятельности, расширить известный инструментарий природоохранного регулирования и покажут, каким образом можно осуществлять постепенную </a:t>
            </a:r>
            <a:r>
              <a:rPr lang="ru-RU" sz="1200" dirty="0" err="1"/>
              <a:t>экологизацию</a:t>
            </a:r>
            <a:r>
              <a:rPr lang="ru-RU" sz="1200" dirty="0"/>
              <a:t> экономики, снизить интенсивность конфликтов и противоречий между глобальными целями устойчивого развития и интересами местных сообществ и бизнеса. Книга рассчитана на широкий круг специалистов, профессионально интересующихся вопросами управления природоохранной деятельностью и охраны окружающей среды.</a:t>
            </a:r>
          </a:p>
        </p:txBody>
      </p:sp>
      <p:sp>
        <p:nvSpPr>
          <p:cNvPr id="11" name="Прямоугольник 10"/>
          <p:cNvSpPr/>
          <p:nvPr/>
        </p:nvSpPr>
        <p:spPr>
          <a:xfrm>
            <a:off x="3491880" y="4725144"/>
            <a:ext cx="5328592" cy="769441"/>
          </a:xfrm>
          <a:prstGeom prst="rect">
            <a:avLst/>
          </a:prstGeom>
          <a:solidFill>
            <a:schemeClr val="accent3">
              <a:lumMod val="20000"/>
              <a:lumOff val="80000"/>
            </a:schemeClr>
          </a:solidFill>
        </p:spPr>
        <p:txBody>
          <a:bodyPr wrap="square">
            <a:spAutoFit/>
          </a:bodyPr>
          <a:lstStyle/>
          <a:p>
            <a:r>
              <a:rPr lang="ru-RU" sz="1100" b="1" dirty="0"/>
              <a:t>Фоменко Г. А., Фоменко М. А.</a:t>
            </a:r>
          </a:p>
          <a:p>
            <a:r>
              <a:rPr lang="ru-RU" sz="1100" dirty="0"/>
              <a:t>Экономический транзит и охрана природы: социокультурные</a:t>
            </a:r>
          </a:p>
          <a:p>
            <a:r>
              <a:rPr lang="ru-RU" sz="1100" dirty="0"/>
              <a:t>аспекты. – Ярославль: Научно-исследовательский проектный институт</a:t>
            </a:r>
          </a:p>
          <a:p>
            <a:r>
              <a:rPr lang="ru-RU" sz="1100" dirty="0"/>
              <a:t>≪Кадастр≫, 2016. – 313 с.</a:t>
            </a:r>
          </a:p>
        </p:txBody>
      </p:sp>
    </p:spTree>
    <p:extLst>
      <p:ext uri="{BB962C8B-B14F-4D97-AF65-F5344CB8AC3E}">
        <p14:creationId xmlns:p14="http://schemas.microsoft.com/office/powerpoint/2010/main" val="22335441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8"/>
          <p:cNvSpPr txBox="1">
            <a:spLocks noChangeArrowheads="1"/>
          </p:cNvSpPr>
          <p:nvPr/>
        </p:nvSpPr>
        <p:spPr bwMode="auto">
          <a:xfrm>
            <a:off x="7924800" y="6356350"/>
            <a:ext cx="762000" cy="365125"/>
          </a:xfrm>
          <a:prstGeom prst="rect">
            <a:avLst/>
          </a:prstGeom>
          <a:noFill/>
          <a:ln w="9525">
            <a:noFill/>
            <a:round/>
            <a:headEnd/>
            <a:tailEnd/>
          </a:ln>
        </p:spPr>
        <p:txBody>
          <a:bodyPr lIns="0" tIns="0" rIns="0" bIns="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1BF2155E-DE4A-47BF-A6B3-48361C0DC6BF}" type="slidenum">
              <a:rPr lang="ru-RU" sz="1200">
                <a:solidFill>
                  <a:srgbClr val="045C75"/>
                </a:solidFill>
                <a:latin typeface="Constantia" pitchFamily="18"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44</a:t>
            </a:fld>
            <a:endParaRPr lang="ru-RU" sz="1200">
              <a:solidFill>
                <a:srgbClr val="045C75"/>
              </a:solidFill>
              <a:latin typeface="Constantia" pitchFamily="18" charset="0"/>
            </a:endParaRPr>
          </a:p>
        </p:txBody>
      </p:sp>
      <p:sp>
        <p:nvSpPr>
          <p:cNvPr id="43011" name="Text Box 9"/>
          <p:cNvSpPr txBox="1">
            <a:spLocks noChangeArrowheads="1"/>
          </p:cNvSpPr>
          <p:nvPr/>
        </p:nvSpPr>
        <p:spPr bwMode="auto">
          <a:xfrm>
            <a:off x="251520" y="2420887"/>
            <a:ext cx="8674993" cy="3935463"/>
          </a:xfrm>
          <a:prstGeom prst="rect">
            <a:avLst/>
          </a:prstGeom>
          <a:noFill/>
          <a:ln w="9525">
            <a:noFill/>
            <a:round/>
            <a:headEnd/>
            <a:tailEnd/>
          </a:ln>
        </p:spPr>
        <p:txBody>
          <a:bodyPr/>
          <a:lstStyle/>
          <a:p>
            <a:pPr marL="365125" indent="-280988" algn="ctr">
              <a:lnSpc>
                <a:spcPct val="90000"/>
              </a:lnSpc>
              <a:spcBef>
                <a:spcPts val="1200"/>
              </a:spcBef>
              <a:buSzPct val="95000"/>
              <a:tabLst>
                <a:tab pos="1004888" algn="l"/>
                <a:tab pos="1919288" algn="l"/>
                <a:tab pos="2833688" algn="l"/>
                <a:tab pos="3748088" algn="l"/>
                <a:tab pos="4662488" algn="l"/>
                <a:tab pos="5576888" algn="l"/>
                <a:tab pos="6491288" algn="l"/>
                <a:tab pos="7405688" algn="l"/>
                <a:tab pos="8320088" algn="l"/>
                <a:tab pos="9234488" algn="l"/>
                <a:tab pos="10148888" algn="l"/>
              </a:tabLst>
            </a:pPr>
            <a:r>
              <a:rPr lang="ru-RU" sz="4000" b="1" dirty="0">
                <a:solidFill>
                  <a:srgbClr val="04617B"/>
                </a:solidFill>
                <a:latin typeface="Constantia" pitchFamily="18" charset="0"/>
              </a:rPr>
              <a:t>Благодарю за внимание! </a:t>
            </a:r>
          </a:p>
          <a:p>
            <a:pPr marL="365125" indent="-280988" algn="ctr">
              <a:lnSpc>
                <a:spcPct val="90000"/>
              </a:lnSpc>
              <a:spcBef>
                <a:spcPts val="600"/>
              </a:spcBef>
              <a:buSzPct val="95000"/>
              <a:tabLst>
                <a:tab pos="1004888" algn="l"/>
                <a:tab pos="1919288" algn="l"/>
                <a:tab pos="2833688" algn="l"/>
                <a:tab pos="3748088" algn="l"/>
                <a:tab pos="4662488" algn="l"/>
                <a:tab pos="5576888" algn="l"/>
                <a:tab pos="6491288" algn="l"/>
                <a:tab pos="7405688" algn="l"/>
                <a:tab pos="8320088" algn="l"/>
                <a:tab pos="9234488" algn="l"/>
                <a:tab pos="10148888" algn="l"/>
              </a:tabLst>
            </a:pPr>
            <a:r>
              <a:rPr lang="ru-RU" sz="2400" b="1" dirty="0">
                <a:solidFill>
                  <a:schemeClr val="tx1">
                    <a:lumMod val="95000"/>
                    <a:lumOff val="5000"/>
                  </a:schemeClr>
                </a:solidFill>
                <a:latin typeface="+mn-lt"/>
              </a:rPr>
              <a:t> </a:t>
            </a:r>
          </a:p>
          <a:p>
            <a:pPr marL="365125" indent="-280988" algn="ctr">
              <a:lnSpc>
                <a:spcPct val="90000"/>
              </a:lnSpc>
              <a:spcBef>
                <a:spcPts val="600"/>
              </a:spcBef>
              <a:buSzPct val="95000"/>
              <a:tabLst>
                <a:tab pos="1004888" algn="l"/>
                <a:tab pos="1919288" algn="l"/>
                <a:tab pos="2833688" algn="l"/>
                <a:tab pos="3748088" algn="l"/>
                <a:tab pos="4662488" algn="l"/>
                <a:tab pos="5576888" algn="l"/>
                <a:tab pos="6491288" algn="l"/>
                <a:tab pos="7405688" algn="l"/>
                <a:tab pos="8320088" algn="l"/>
                <a:tab pos="9234488" algn="l"/>
                <a:tab pos="10148888" algn="l"/>
              </a:tabLst>
            </a:pPr>
            <a:r>
              <a:rPr lang="ru-RU" sz="2400" b="1" dirty="0">
                <a:solidFill>
                  <a:schemeClr val="tx1">
                    <a:lumMod val="95000"/>
                    <a:lumOff val="5000"/>
                  </a:schemeClr>
                </a:solidFill>
                <a:latin typeface="+mn-lt"/>
              </a:rPr>
              <a:t>E-</a:t>
            </a:r>
            <a:r>
              <a:rPr lang="ru-RU" sz="2400" b="1" dirty="0" err="1">
                <a:solidFill>
                  <a:schemeClr val="tx1">
                    <a:lumMod val="95000"/>
                    <a:lumOff val="5000"/>
                  </a:schemeClr>
                </a:solidFill>
                <a:latin typeface="+mn-lt"/>
              </a:rPr>
              <a:t>mail</a:t>
            </a:r>
            <a:r>
              <a:rPr lang="ru-RU" sz="2400" b="1" dirty="0">
                <a:solidFill>
                  <a:schemeClr val="tx1">
                    <a:lumMod val="95000"/>
                    <a:lumOff val="5000"/>
                  </a:schemeClr>
                </a:solidFill>
                <a:latin typeface="+mn-lt"/>
              </a:rPr>
              <a:t>: info@nipik.ru, info@nppkad.ru, info@group-rc.ru</a:t>
            </a:r>
          </a:p>
          <a:p>
            <a:pPr marL="365125" indent="-280988" algn="ctr">
              <a:lnSpc>
                <a:spcPct val="90000"/>
              </a:lnSpc>
              <a:spcBef>
                <a:spcPts val="600"/>
              </a:spcBef>
              <a:buSzPct val="95000"/>
              <a:tabLst>
                <a:tab pos="1004888" algn="l"/>
                <a:tab pos="1919288" algn="l"/>
                <a:tab pos="2833688" algn="l"/>
                <a:tab pos="3748088" algn="l"/>
                <a:tab pos="4662488" algn="l"/>
                <a:tab pos="5576888" algn="l"/>
                <a:tab pos="6491288" algn="l"/>
                <a:tab pos="7405688" algn="l"/>
                <a:tab pos="8320088" algn="l"/>
                <a:tab pos="9234488" algn="l"/>
                <a:tab pos="10148888" algn="l"/>
              </a:tabLst>
            </a:pPr>
            <a:endParaRPr lang="ru-RU" sz="2400" b="1" dirty="0">
              <a:solidFill>
                <a:schemeClr val="tx1">
                  <a:lumMod val="95000"/>
                  <a:lumOff val="5000"/>
                </a:schemeClr>
              </a:solidFill>
              <a:latin typeface="+mn-lt"/>
            </a:endParaRPr>
          </a:p>
          <a:p>
            <a:pPr marL="365125" indent="-280988" algn="ctr">
              <a:lnSpc>
                <a:spcPct val="90000"/>
              </a:lnSpc>
              <a:spcBef>
                <a:spcPts val="600"/>
              </a:spcBef>
              <a:buSzPct val="95000"/>
              <a:tabLst>
                <a:tab pos="1004888" algn="l"/>
                <a:tab pos="1919288" algn="l"/>
                <a:tab pos="2833688" algn="l"/>
                <a:tab pos="3748088" algn="l"/>
                <a:tab pos="4662488" algn="l"/>
                <a:tab pos="5576888" algn="l"/>
                <a:tab pos="6491288" algn="l"/>
                <a:tab pos="7405688" algn="l"/>
                <a:tab pos="8320088" algn="l"/>
                <a:tab pos="9234488" algn="l"/>
                <a:tab pos="10148888" algn="l"/>
              </a:tabLst>
            </a:pPr>
            <a:r>
              <a:rPr lang="ru-RU" sz="2400" b="1" dirty="0">
                <a:solidFill>
                  <a:schemeClr val="tx1">
                    <a:lumMod val="95000"/>
                    <a:lumOff val="5000"/>
                  </a:schemeClr>
                </a:solidFill>
                <a:latin typeface="+mn-lt"/>
              </a:rPr>
              <a:t>www.nipik.ru,  www.nppkad.ru, www.ntc-rik.ru</a:t>
            </a:r>
          </a:p>
          <a:p>
            <a:pPr marL="365125" indent="-280988" algn="ctr">
              <a:lnSpc>
                <a:spcPct val="90000"/>
              </a:lnSpc>
              <a:spcBef>
                <a:spcPts val="600"/>
              </a:spcBef>
              <a:buSzPct val="95000"/>
              <a:tabLst>
                <a:tab pos="1004888" algn="l"/>
                <a:tab pos="1919288" algn="l"/>
                <a:tab pos="2833688" algn="l"/>
                <a:tab pos="3748088" algn="l"/>
                <a:tab pos="4662488" algn="l"/>
                <a:tab pos="5576888" algn="l"/>
                <a:tab pos="6491288" algn="l"/>
                <a:tab pos="7405688" algn="l"/>
                <a:tab pos="8320088" algn="l"/>
                <a:tab pos="9234488" algn="l"/>
                <a:tab pos="10148888" algn="l"/>
              </a:tabLst>
            </a:pPr>
            <a:endParaRPr lang="ru-RU" sz="2400" b="1" dirty="0">
              <a:solidFill>
                <a:schemeClr val="tx1">
                  <a:lumMod val="95000"/>
                  <a:lumOff val="5000"/>
                </a:schemeClr>
              </a:solidFill>
              <a:latin typeface="+mn-lt"/>
            </a:endParaRPr>
          </a:p>
          <a:p>
            <a:pPr marL="365125" indent="-280988" algn="ctr">
              <a:lnSpc>
                <a:spcPct val="90000"/>
              </a:lnSpc>
              <a:spcBef>
                <a:spcPts val="600"/>
              </a:spcBef>
              <a:buSzPct val="95000"/>
              <a:tabLst>
                <a:tab pos="1004888" algn="l"/>
                <a:tab pos="1919288" algn="l"/>
                <a:tab pos="2833688" algn="l"/>
                <a:tab pos="3748088" algn="l"/>
                <a:tab pos="4662488" algn="l"/>
                <a:tab pos="5576888" algn="l"/>
                <a:tab pos="6491288" algn="l"/>
                <a:tab pos="7405688" algn="l"/>
                <a:tab pos="8320088" algn="l"/>
                <a:tab pos="9234488" algn="l"/>
                <a:tab pos="10148888" algn="l"/>
              </a:tabLst>
            </a:pPr>
            <a:r>
              <a:rPr lang="ru-RU" sz="2400" b="1" dirty="0">
                <a:solidFill>
                  <a:schemeClr val="tx1">
                    <a:lumMod val="95000"/>
                    <a:lumOff val="5000"/>
                  </a:schemeClr>
                </a:solidFill>
                <a:latin typeface="+mn-lt"/>
              </a:rPr>
              <a:t>150043, г. Ярославль, ул. Р. Люксембург, 22 </a:t>
            </a:r>
          </a:p>
          <a:p>
            <a:pPr marL="365125" indent="-280988" algn="ctr">
              <a:lnSpc>
                <a:spcPct val="90000"/>
              </a:lnSpc>
              <a:spcBef>
                <a:spcPts val="600"/>
              </a:spcBef>
              <a:buSzPct val="95000"/>
              <a:tabLst>
                <a:tab pos="1004888" algn="l"/>
                <a:tab pos="1919288" algn="l"/>
                <a:tab pos="2833688" algn="l"/>
                <a:tab pos="3748088" algn="l"/>
                <a:tab pos="4662488" algn="l"/>
                <a:tab pos="5576888" algn="l"/>
                <a:tab pos="6491288" algn="l"/>
                <a:tab pos="7405688" algn="l"/>
                <a:tab pos="8320088" algn="l"/>
                <a:tab pos="9234488" algn="l"/>
                <a:tab pos="10148888" algn="l"/>
              </a:tabLst>
            </a:pPr>
            <a:endParaRPr lang="ru-RU" sz="2400" b="1" dirty="0">
              <a:solidFill>
                <a:schemeClr val="tx1">
                  <a:lumMod val="95000"/>
                  <a:lumOff val="5000"/>
                </a:schemeClr>
              </a:solidFill>
              <a:latin typeface="+mn-lt"/>
            </a:endParaRPr>
          </a:p>
          <a:p>
            <a:pPr marL="365125" indent="-280988" algn="ctr">
              <a:lnSpc>
                <a:spcPct val="90000"/>
              </a:lnSpc>
              <a:spcBef>
                <a:spcPts val="600"/>
              </a:spcBef>
              <a:buSzPct val="95000"/>
              <a:tabLst>
                <a:tab pos="1004888" algn="l"/>
                <a:tab pos="1919288" algn="l"/>
                <a:tab pos="2833688" algn="l"/>
                <a:tab pos="3748088" algn="l"/>
                <a:tab pos="4662488" algn="l"/>
                <a:tab pos="5576888" algn="l"/>
                <a:tab pos="6491288" algn="l"/>
                <a:tab pos="7405688" algn="l"/>
                <a:tab pos="8320088" algn="l"/>
                <a:tab pos="9234488" algn="l"/>
                <a:tab pos="10148888" algn="l"/>
              </a:tabLst>
            </a:pPr>
            <a:r>
              <a:rPr lang="ru-RU" sz="2400" b="1" dirty="0">
                <a:solidFill>
                  <a:schemeClr val="tx1">
                    <a:lumMod val="95000"/>
                    <a:lumOff val="5000"/>
                  </a:schemeClr>
                </a:solidFill>
                <a:latin typeface="+mn-lt"/>
              </a:rPr>
              <a:t>тел./факс 75-76-46, 75-19-79, 75-19-83</a:t>
            </a:r>
          </a:p>
        </p:txBody>
      </p:sp>
      <p:sp>
        <p:nvSpPr>
          <p:cNvPr id="13" name="Номер слайда 12"/>
          <p:cNvSpPr>
            <a:spLocks noGrp="1"/>
          </p:cNvSpPr>
          <p:nvPr>
            <p:ph type="sldNum" sz="quarter" idx="12"/>
          </p:nvPr>
        </p:nvSpPr>
        <p:spPr/>
        <p:txBody>
          <a:bodyPr/>
          <a:lstStyle/>
          <a:p>
            <a:pPr>
              <a:defRPr/>
            </a:pPr>
            <a:fld id="{86CD5A7C-3C50-4602-8CAE-8C39DB22A4AF}" type="slidenum">
              <a:rPr lang="ru-RU"/>
              <a:pPr>
                <a:defRPr/>
              </a:pPr>
              <a:t>44</a:t>
            </a:fld>
            <a:endParaRPr lang="ru-RU"/>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8BE17F4A-7651-4363-A532-A18425EEB61C}" type="slidenum">
              <a:rPr lang="ru-RU"/>
              <a:pPr>
                <a:defRPr/>
              </a:pPr>
              <a:t>5</a:t>
            </a:fld>
            <a:endParaRPr lang="ru-RU"/>
          </a:p>
        </p:txBody>
      </p:sp>
      <p:pic>
        <p:nvPicPr>
          <p:cNvPr id="11267" name="Picture 2" descr="http://un.by/f/image/2015/R%20SDG%20Poster_-A4.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95536" y="927721"/>
            <a:ext cx="8497069" cy="53816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785029"/>
            <a:ext cx="7992888" cy="969496"/>
          </a:xfrm>
        </p:spPr>
        <p:txBody>
          <a:bodyPr>
            <a:spAutoFit/>
          </a:bodyPr>
          <a:lstStyle/>
          <a:p>
            <a:pPr fontAlgn="auto">
              <a:spcAft>
                <a:spcPts val="0"/>
              </a:spcAft>
              <a:defRPr/>
            </a:pPr>
            <a:r>
              <a:rPr lang="ru-RU" sz="2000" b="1" dirty="0">
                <a:latin typeface="Arial" panose="020B0604020202020204" pitchFamily="34" charset="0"/>
                <a:ea typeface="+mn-ea"/>
                <a:cs typeface="Arial" panose="020B0604020202020204" pitchFamily="34" charset="0"/>
              </a:rPr>
              <a:t>Что объединяет системные экономические кризисы, связанные с переходом к новому инновационному циклу, применительно к природоохранной деятельности?</a:t>
            </a:r>
          </a:p>
        </p:txBody>
      </p:sp>
      <p:sp>
        <p:nvSpPr>
          <p:cNvPr id="4" name="Номер слайда 3"/>
          <p:cNvSpPr>
            <a:spLocks noGrp="1"/>
          </p:cNvSpPr>
          <p:nvPr>
            <p:ph type="sldNum" sz="quarter" idx="12"/>
          </p:nvPr>
        </p:nvSpPr>
        <p:spPr/>
        <p:txBody>
          <a:bodyPr/>
          <a:lstStyle/>
          <a:p>
            <a:pPr>
              <a:defRPr/>
            </a:pPr>
            <a:fld id="{5D1138FB-F165-4E18-9C16-589532DE4CF2}" type="slidenum">
              <a:rPr lang="ru-RU"/>
              <a:pPr>
                <a:defRPr/>
              </a:pPr>
              <a:t>6</a:t>
            </a:fld>
            <a:endParaRPr lang="ru-RU"/>
          </a:p>
        </p:txBody>
      </p:sp>
      <p:sp>
        <p:nvSpPr>
          <p:cNvPr id="12292" name="Содержимое 2"/>
          <p:cNvSpPr>
            <a:spLocks noGrp="1"/>
          </p:cNvSpPr>
          <p:nvPr>
            <p:ph idx="4294967295"/>
          </p:nvPr>
        </p:nvSpPr>
        <p:spPr>
          <a:xfrm>
            <a:off x="574675" y="1844824"/>
            <a:ext cx="8389813" cy="4752528"/>
          </a:xfrm>
        </p:spPr>
        <p:txBody>
          <a:bodyPr/>
          <a:lstStyle/>
          <a:p>
            <a:pPr>
              <a:buClr>
                <a:schemeClr val="bg2">
                  <a:lumMod val="25000"/>
                </a:schemeClr>
              </a:buClr>
              <a:buFont typeface="Arial" panose="020B0604020202020204" pitchFamily="34" charset="0"/>
              <a:buChar char="•"/>
            </a:pPr>
            <a:r>
              <a:rPr lang="ru-RU" sz="1600" b="1" dirty="0"/>
              <a:t>Глобальный экономический кризис несет с собой интеллектуальный вызов</a:t>
            </a:r>
            <a:r>
              <a:rPr lang="ru-RU" sz="1600" dirty="0"/>
              <a:t>, требующий глубокого переосмысления причин, механизмов развертывания и путей его преодоления, что затрагивает и методы природоохранного регулирования.</a:t>
            </a:r>
          </a:p>
          <a:p>
            <a:pPr>
              <a:buClr>
                <a:schemeClr val="bg2">
                  <a:lumMod val="25000"/>
                </a:schemeClr>
              </a:buClr>
              <a:buFont typeface="Arial" panose="020B0604020202020204" pitchFamily="34" charset="0"/>
              <a:buChar char="•"/>
            </a:pPr>
            <a:r>
              <a:rPr lang="ru-RU" sz="1600" b="1" dirty="0"/>
              <a:t>Структурный характер кризиса </a:t>
            </a:r>
            <a:r>
              <a:rPr lang="ru-RU" sz="1600" dirty="0"/>
              <a:t>– преодоление кризиса, связанного с переходом к новому инновационному циклу, предполагает существенные изменения в политике развития территории, в </a:t>
            </a:r>
            <a:r>
              <a:rPr lang="ru-RU" sz="1600" dirty="0" err="1"/>
              <a:t>т.ч</a:t>
            </a:r>
            <a:r>
              <a:rPr lang="ru-RU" sz="1600" dirty="0"/>
              <a:t>. экологической.</a:t>
            </a:r>
          </a:p>
          <a:p>
            <a:pPr>
              <a:buClr>
                <a:schemeClr val="bg2">
                  <a:lumMod val="25000"/>
                </a:schemeClr>
              </a:buClr>
              <a:buFont typeface="Arial" panose="020B0604020202020204" pitchFamily="34" charset="0"/>
              <a:buChar char="•"/>
            </a:pPr>
            <a:r>
              <a:rPr lang="ru-RU" sz="1600" b="1" dirty="0"/>
              <a:t>Смена модели регулирования социально-экономических процессов </a:t>
            </a:r>
            <a:r>
              <a:rPr lang="ru-RU" sz="1600" dirty="0"/>
              <a:t>и корректировка инструментария природоохранного регулирования в направлении </a:t>
            </a:r>
            <a:r>
              <a:rPr lang="ru-RU" sz="1600" dirty="0" err="1"/>
              <a:t>экомодернизации</a:t>
            </a:r>
            <a:r>
              <a:rPr lang="ru-RU" sz="1600" dirty="0"/>
              <a:t>.</a:t>
            </a:r>
            <a:r>
              <a:rPr lang="ru-RU" sz="1600" b="1" dirty="0"/>
              <a:t> </a:t>
            </a:r>
          </a:p>
          <a:p>
            <a:pPr>
              <a:buClr>
                <a:schemeClr val="bg2">
                  <a:lumMod val="25000"/>
                </a:schemeClr>
              </a:buClr>
              <a:buFont typeface="Arial" panose="020B0604020202020204" pitchFamily="34" charset="0"/>
              <a:buChar char="•"/>
            </a:pPr>
            <a:r>
              <a:rPr lang="ru-RU" sz="1600" b="1" dirty="0"/>
              <a:t>Формирование новых геоэкономических и геополитических балансов</a:t>
            </a:r>
            <a:r>
              <a:rPr lang="ru-RU" sz="1600" dirty="0"/>
              <a:t>, что определяет спрос на природные ресурсы и </a:t>
            </a:r>
            <a:r>
              <a:rPr lang="ru-RU" sz="1600" dirty="0" err="1"/>
              <a:t>экосистемные</a:t>
            </a:r>
            <a:r>
              <a:rPr lang="ru-RU" sz="1600" dirty="0"/>
              <a:t> услуги.</a:t>
            </a:r>
          </a:p>
          <a:p>
            <a:pPr>
              <a:buClr>
                <a:schemeClr val="bg2">
                  <a:lumMod val="25000"/>
                </a:schemeClr>
              </a:buClr>
              <a:buFont typeface="Arial" panose="020B0604020202020204" pitchFamily="34" charset="0"/>
              <a:buChar char="•"/>
            </a:pPr>
            <a:r>
              <a:rPr lang="ru-RU" sz="1600" b="1" dirty="0"/>
              <a:t>Формирование новой технологической базы </a:t>
            </a:r>
            <a:r>
              <a:rPr lang="ru-RU" sz="1600" dirty="0"/>
              <a:t>(кластеры новой волны) и изменения в  ее пространственном размещении.</a:t>
            </a:r>
          </a:p>
          <a:p>
            <a:pPr>
              <a:buClr>
                <a:schemeClr val="bg2">
                  <a:lumMod val="25000"/>
                </a:schemeClr>
              </a:buClr>
              <a:buFont typeface="Arial" panose="020B0604020202020204" pitchFamily="34" charset="0"/>
              <a:buChar char="•"/>
            </a:pPr>
            <a:r>
              <a:rPr lang="ru-RU" sz="1600" b="1" dirty="0"/>
              <a:t>Корректировка доктрины развития страны и регионов </a:t>
            </a:r>
            <a:r>
              <a:rPr lang="ru-RU" sz="1600" dirty="0"/>
              <a:t>и пересмотр взглядов на природный капитал в процессе их развития; включение новых показателей устойчивого роста.</a:t>
            </a:r>
          </a:p>
          <a:p>
            <a:pPr>
              <a:buClr>
                <a:schemeClr val="bg2">
                  <a:lumMod val="25000"/>
                </a:schemeClr>
              </a:buClr>
              <a:buFont typeface="Arial" panose="020B0604020202020204" pitchFamily="34" charset="0"/>
              <a:buChar char="•"/>
            </a:pPr>
            <a:r>
              <a:rPr lang="ru-RU" sz="1600" b="1" dirty="0"/>
              <a:t>Продолжительность  институциональной неопределенности</a:t>
            </a:r>
            <a:r>
              <a:rPr lang="ru-RU" sz="1600" dirty="0"/>
              <a:t> – «турбулентные десятилетия».</a:t>
            </a:r>
            <a:endParaRPr lang="ru-RU" sz="15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736828"/>
            <a:ext cx="8157592" cy="1107996"/>
          </a:xfrm>
        </p:spPr>
        <p:txBody>
          <a:bodyPr>
            <a:spAutoFit/>
            <a:scene3d>
              <a:camera prst="orthographicFront"/>
              <a:lightRig rig="freezing" dir="t">
                <a:rot lat="0" lon="0" rev="5640000"/>
              </a:lightRig>
            </a:scene3d>
            <a:sp3d prstMaterial="flat">
              <a:contourClr>
                <a:schemeClr val="tx2"/>
              </a:contourClr>
            </a:sp3d>
          </a:bodyPr>
          <a:lstStyle/>
          <a:p>
            <a:pPr fontAlgn="auto">
              <a:spcAft>
                <a:spcPts val="0"/>
              </a:spcAft>
              <a:defRPr/>
            </a:pPr>
            <a:r>
              <a:rPr lang="ru-RU" sz="2300" b="1" dirty="0">
                <a:latin typeface="Arial" panose="020B0604020202020204" pitchFamily="34" charset="0"/>
                <a:ea typeface="+mn-ea"/>
                <a:cs typeface="Arial" panose="020B0604020202020204" pitchFamily="34" charset="0"/>
              </a:rPr>
              <a:t>Основные ограничения  выбора методов природоохранного регулирования в  регионах России в первой трети </a:t>
            </a:r>
            <a:r>
              <a:rPr lang="en-US" sz="2300" b="1" dirty="0">
                <a:latin typeface="Arial" panose="020B0604020202020204" pitchFamily="34" charset="0"/>
                <a:ea typeface="+mn-ea"/>
                <a:cs typeface="Arial" panose="020B0604020202020204" pitchFamily="34" charset="0"/>
              </a:rPr>
              <a:t>XXI</a:t>
            </a:r>
            <a:r>
              <a:rPr lang="ru-RU" sz="2300" b="1" dirty="0">
                <a:latin typeface="Arial" panose="020B0604020202020204" pitchFamily="34" charset="0"/>
                <a:ea typeface="+mn-ea"/>
                <a:cs typeface="Arial" panose="020B0604020202020204" pitchFamily="34" charset="0"/>
              </a:rPr>
              <a:t> века</a:t>
            </a:r>
            <a:endParaRPr lang="ru-RU" sz="2400" b="1" dirty="0">
              <a:latin typeface="Arial" panose="020B0604020202020204" pitchFamily="34" charset="0"/>
              <a:ea typeface="+mn-ea"/>
              <a:cs typeface="Arial" panose="020B0604020202020204" pitchFamily="34" charset="0"/>
            </a:endParaRPr>
          </a:p>
        </p:txBody>
      </p:sp>
      <p:sp>
        <p:nvSpPr>
          <p:cNvPr id="3" name="Содержимое 2"/>
          <p:cNvSpPr>
            <a:spLocks noGrp="1"/>
          </p:cNvSpPr>
          <p:nvPr>
            <p:ph idx="1"/>
          </p:nvPr>
        </p:nvSpPr>
        <p:spPr>
          <a:xfrm>
            <a:off x="467544" y="1628800"/>
            <a:ext cx="8280920" cy="4824536"/>
          </a:xfrm>
        </p:spPr>
        <p:txBody>
          <a:bodyPr>
            <a:noAutofit/>
          </a:bodyPr>
          <a:lstStyle/>
          <a:p>
            <a:pPr marL="274320" indent="-274320" fontAlgn="auto">
              <a:spcAft>
                <a:spcPts val="0"/>
              </a:spcAft>
              <a:buClr>
                <a:schemeClr val="accent3"/>
              </a:buClr>
              <a:buFont typeface="Wingdings 2"/>
              <a:buChar char=""/>
              <a:defRPr/>
            </a:pPr>
            <a:endParaRPr lang="ru-RU" sz="1400" b="1" dirty="0"/>
          </a:p>
          <a:p>
            <a:pPr marL="274320" indent="-274320" algn="just" fontAlgn="auto">
              <a:spcBef>
                <a:spcPts val="0"/>
              </a:spcBef>
              <a:spcAft>
                <a:spcPts val="0"/>
              </a:spcAft>
              <a:buClr>
                <a:schemeClr val="accent3"/>
              </a:buClr>
              <a:buFont typeface="Wingdings 2"/>
              <a:buNone/>
              <a:defRPr/>
            </a:pPr>
            <a:r>
              <a:rPr lang="en-US" sz="1400" dirty="0"/>
              <a:t>1. </a:t>
            </a:r>
            <a:r>
              <a:rPr lang="ru-RU" sz="1400" b="1" dirty="0"/>
              <a:t>«Нарастание климатических изменений». </a:t>
            </a:r>
            <a:r>
              <a:rPr lang="ru-RU" sz="1400" dirty="0"/>
              <a:t>Последствия таких изменений могут быть положительными и отрицательными. Особенно опасны изменения </a:t>
            </a:r>
            <a:r>
              <a:rPr lang="ru-RU" sz="1400" dirty="0" err="1"/>
              <a:t>гидрорежима</a:t>
            </a:r>
            <a:r>
              <a:rPr lang="ru-RU" sz="1400" dirty="0"/>
              <a:t> рек, надежности ГТС, распространение новых видов растений и животных, а также болезней.</a:t>
            </a:r>
          </a:p>
          <a:p>
            <a:pPr marL="274320" indent="-274320" algn="just" fontAlgn="auto">
              <a:spcBef>
                <a:spcPts val="0"/>
              </a:spcBef>
              <a:spcAft>
                <a:spcPts val="0"/>
              </a:spcAft>
              <a:buClr>
                <a:schemeClr val="accent3"/>
              </a:buClr>
              <a:buFont typeface="Wingdings 2"/>
              <a:buNone/>
              <a:defRPr/>
            </a:pPr>
            <a:r>
              <a:rPr lang="en-US" sz="1400" dirty="0"/>
              <a:t>2.</a:t>
            </a:r>
            <a:r>
              <a:rPr lang="ru-RU" sz="1400" dirty="0">
                <a:solidFill>
                  <a:schemeClr val="accent3">
                    <a:lumMod val="75000"/>
                  </a:schemeClr>
                </a:solidFill>
              </a:rPr>
              <a:t> </a:t>
            </a:r>
            <a:r>
              <a:rPr lang="ru-RU" sz="1400" b="1" dirty="0"/>
              <a:t>«Демографический крест». </a:t>
            </a:r>
            <a:r>
              <a:rPr lang="ru-RU" sz="1400" dirty="0"/>
              <a:t>Сокращение числа занятых и рост нагрузки бюджетных обязательств на одного работающего. </a:t>
            </a:r>
          </a:p>
          <a:p>
            <a:pPr marL="274320" indent="-274320" algn="just" fontAlgn="auto">
              <a:spcBef>
                <a:spcPts val="0"/>
              </a:spcBef>
              <a:spcAft>
                <a:spcPts val="0"/>
              </a:spcAft>
              <a:buClr>
                <a:schemeClr val="accent3"/>
              </a:buClr>
              <a:buFont typeface="Wingdings 2"/>
              <a:buNone/>
              <a:defRPr/>
            </a:pPr>
            <a:r>
              <a:rPr lang="en-US" sz="1400" dirty="0"/>
              <a:t>3. </a:t>
            </a:r>
            <a:r>
              <a:rPr lang="ru-RU" sz="1400" b="1" dirty="0"/>
              <a:t>Ресурсная зависимость и социально опасная </a:t>
            </a:r>
            <a:r>
              <a:rPr lang="ru-RU" sz="1400" b="1" dirty="0" err="1"/>
              <a:t>истощимость</a:t>
            </a:r>
            <a:r>
              <a:rPr lang="ru-RU" sz="1400" b="1" dirty="0"/>
              <a:t> природного капитала в региональном развитии. </a:t>
            </a:r>
            <a:r>
              <a:rPr lang="ru-RU" sz="1400" dirty="0"/>
              <a:t>Значительная роль рентных доходов в экономике, уровень которых  постоянно возрастает. Возрастают риски  «</a:t>
            </a:r>
            <a:r>
              <a:rPr lang="ru-RU" sz="1400" dirty="0" err="1"/>
              <a:t>выпадания</a:t>
            </a:r>
            <a:r>
              <a:rPr lang="ru-RU" sz="1400" dirty="0"/>
              <a:t>» доходов региональных бюджетов в зависимости от конъюнктуры  спроса на глобальном уровне.</a:t>
            </a:r>
          </a:p>
          <a:p>
            <a:pPr marL="274320" indent="-274320" algn="just" fontAlgn="auto">
              <a:spcBef>
                <a:spcPts val="0"/>
              </a:spcBef>
              <a:spcAft>
                <a:spcPts val="0"/>
              </a:spcAft>
              <a:buClr>
                <a:schemeClr val="accent3"/>
              </a:buClr>
              <a:buFont typeface="Wingdings 2"/>
              <a:buNone/>
              <a:defRPr/>
            </a:pPr>
            <a:r>
              <a:rPr lang="en-US" sz="1400" dirty="0"/>
              <a:t>4.</a:t>
            </a:r>
            <a:r>
              <a:rPr lang="en-US" sz="1400" b="1" dirty="0"/>
              <a:t> </a:t>
            </a:r>
            <a:r>
              <a:rPr lang="ru-RU" sz="1400" b="1" dirty="0"/>
              <a:t>«Сжатие экономически выгодного пространства». </a:t>
            </a:r>
            <a:r>
              <a:rPr lang="ru-RU" sz="1400" dirty="0"/>
              <a:t>Повышение доли городского населения, тенденция </a:t>
            </a:r>
            <a:r>
              <a:rPr lang="ru-RU" sz="1400" dirty="0" err="1"/>
              <a:t>обезлюдивания</a:t>
            </a:r>
            <a:r>
              <a:rPr lang="ru-RU" sz="1400" dirty="0"/>
              <a:t> удаленных территорий, не имеющих признаков уникальности. Значительный  рост экономической привлекательности приморских территорий и нарастание проблем развития  внутриконтинентальных, что вызывает  обострение и нарастание различий в  экологических проблемах.</a:t>
            </a:r>
          </a:p>
          <a:p>
            <a:pPr marL="274320" indent="-274320" algn="just" fontAlgn="auto">
              <a:spcBef>
                <a:spcPts val="0"/>
              </a:spcBef>
              <a:spcAft>
                <a:spcPts val="0"/>
              </a:spcAft>
              <a:buClr>
                <a:schemeClr val="accent3"/>
              </a:buClr>
              <a:buFont typeface="Wingdings 2"/>
              <a:buNone/>
              <a:defRPr/>
            </a:pPr>
            <a:r>
              <a:rPr lang="en-US" sz="1400" dirty="0"/>
              <a:t>5.</a:t>
            </a:r>
            <a:r>
              <a:rPr lang="en-US" sz="1400" b="1" dirty="0"/>
              <a:t> </a:t>
            </a:r>
            <a:r>
              <a:rPr lang="ru-RU" sz="1400" dirty="0"/>
              <a:t>«</a:t>
            </a:r>
            <a:r>
              <a:rPr lang="ru-RU" sz="1400" b="1" dirty="0"/>
              <a:t>Ножницы конкурентоспособности» и «институциональные разрывы». </a:t>
            </a:r>
            <a:r>
              <a:rPr lang="ru-RU" sz="1400" dirty="0"/>
              <a:t>Высокие издержки на труд на фоне слабых институтов и низкой производительности труда относительно других стран, что ограничивает возможности экомодернизации за счет как наращивания промышленного экспорта, так и покрытия прироста внутреннего спроса за счет отечественной промышленности. Достаточно высокое качество человеческого капитала, значительный инновационный потенциал и при этом – слабые рыночные институты, </a:t>
            </a:r>
            <a:r>
              <a:rPr lang="ru-RU" sz="1400" dirty="0" err="1"/>
              <a:t>недоинвестированность</a:t>
            </a:r>
            <a:r>
              <a:rPr lang="ru-RU" sz="1400" dirty="0"/>
              <a:t> природоохранной</a:t>
            </a:r>
            <a:r>
              <a:rPr lang="en-US" sz="1400" dirty="0"/>
              <a:t> </a:t>
            </a:r>
            <a:r>
              <a:rPr lang="ru-RU" sz="1400" dirty="0"/>
              <a:t>инфраструктуры.</a:t>
            </a:r>
          </a:p>
        </p:txBody>
      </p:sp>
      <p:sp>
        <p:nvSpPr>
          <p:cNvPr id="4" name="Номер слайда 3"/>
          <p:cNvSpPr>
            <a:spLocks noGrp="1"/>
          </p:cNvSpPr>
          <p:nvPr>
            <p:ph type="sldNum" sz="quarter" idx="12"/>
          </p:nvPr>
        </p:nvSpPr>
        <p:spPr/>
        <p:txBody>
          <a:bodyPr/>
          <a:lstStyle/>
          <a:p>
            <a:pPr>
              <a:defRPr/>
            </a:pPr>
            <a:fld id="{A24C5833-B4D5-4961-AD95-E4B46FE268C0}" type="slidenum">
              <a:rPr lang="ru-RU"/>
              <a:pPr>
                <a:defRPr/>
              </a:pPr>
              <a:t>7</a:t>
            </a:fld>
            <a:endParaRPr lang="ru-RU"/>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611188" y="908199"/>
            <a:ext cx="8229600" cy="936625"/>
          </a:xfrm>
        </p:spPr>
        <p:txBody>
          <a:bodyPr>
            <a:normAutofit fontScale="90000"/>
          </a:bodyPr>
          <a:lstStyle/>
          <a:p>
            <a:pPr algn="ctr" fontAlgn="auto">
              <a:spcAft>
                <a:spcPts val="0"/>
              </a:spcAft>
              <a:defRPr/>
            </a:pPr>
            <a:br>
              <a:rPr lang="ru-RU" sz="2800" b="1" i="1" dirty="0"/>
            </a:br>
            <a:br>
              <a:rPr lang="ru-RU" sz="2800" b="1" i="1" dirty="0"/>
            </a:br>
            <a:br>
              <a:rPr lang="ru-RU" sz="2800" b="1" i="1" dirty="0"/>
            </a:br>
            <a:br>
              <a:rPr lang="ru-RU" sz="2800" b="1" i="1" dirty="0"/>
            </a:br>
            <a:br>
              <a:rPr lang="ru-RU" sz="2800" b="1" i="1" dirty="0"/>
            </a:br>
            <a:br>
              <a:rPr lang="ru-RU" sz="2800" b="1" i="1" dirty="0"/>
            </a:br>
            <a:br>
              <a:rPr lang="ru-RU" sz="2800" b="1" i="1" dirty="0"/>
            </a:br>
            <a:br>
              <a:rPr lang="en-US" sz="2800" b="1" i="1" dirty="0"/>
            </a:br>
            <a:r>
              <a:rPr lang="en-US" sz="2200" b="1" i="1" dirty="0">
                <a:latin typeface="Arial" panose="020B0604020202020204" pitchFamily="34" charset="0"/>
                <a:cs typeface="Arial" panose="020B0604020202020204" pitchFamily="34" charset="0"/>
              </a:rPr>
              <a:t>1. </a:t>
            </a:r>
            <a:r>
              <a:rPr lang="ru-RU" sz="2200" b="1" i="1" dirty="0">
                <a:latin typeface="Arial" panose="020B0604020202020204" pitchFamily="34" charset="0"/>
                <a:cs typeface="Arial" panose="020B0604020202020204" pitchFamily="34" charset="0"/>
              </a:rPr>
              <a:t>«Нарастание климатических изменений» </a:t>
            </a:r>
            <a:br>
              <a:rPr lang="ru-RU" sz="2800" b="1" i="1" dirty="0">
                <a:latin typeface="+mn-lt"/>
              </a:rPr>
            </a:br>
            <a:r>
              <a:rPr lang="ru-RU" sz="2800" b="1" i="1" dirty="0">
                <a:solidFill>
                  <a:srgbClr val="C00000"/>
                </a:solidFill>
                <a:latin typeface="+mn-lt"/>
              </a:rPr>
              <a:t> </a:t>
            </a:r>
            <a:r>
              <a:rPr lang="ru-RU" sz="1800" b="1" u="sng" dirty="0">
                <a:solidFill>
                  <a:srgbClr val="C00000"/>
                </a:solidFill>
                <a:latin typeface="+mn-lt"/>
              </a:rPr>
              <a:t>Угрозы</a:t>
            </a:r>
            <a:r>
              <a:rPr lang="ru-RU" sz="1800" b="1" dirty="0">
                <a:solidFill>
                  <a:srgbClr val="C00000"/>
                </a:solidFill>
                <a:latin typeface="+mn-lt"/>
              </a:rPr>
              <a:t>: возрастание стока рек, что предполагает пересчет надежности ГТС; </a:t>
            </a:r>
            <a:br>
              <a:rPr lang="ru-RU" sz="1800" b="1" dirty="0">
                <a:solidFill>
                  <a:srgbClr val="C00000"/>
                </a:solidFill>
                <a:latin typeface="+mn-lt"/>
              </a:rPr>
            </a:br>
            <a:r>
              <a:rPr lang="ru-RU" sz="1800" b="1" dirty="0">
                <a:solidFill>
                  <a:srgbClr val="C00000"/>
                </a:solidFill>
                <a:latin typeface="+mn-lt"/>
              </a:rPr>
              <a:t>распространение чужеродных видов растений и животных, а также болезней.</a:t>
            </a:r>
          </a:p>
        </p:txBody>
      </p:sp>
      <p:sp>
        <p:nvSpPr>
          <p:cNvPr id="3" name="Содержимое 2"/>
          <p:cNvSpPr>
            <a:spLocks noGrp="1"/>
          </p:cNvSpPr>
          <p:nvPr>
            <p:ph idx="1"/>
          </p:nvPr>
        </p:nvSpPr>
        <p:spPr>
          <a:xfrm>
            <a:off x="539750" y="1916113"/>
            <a:ext cx="8075613" cy="1225550"/>
          </a:xfrm>
        </p:spPr>
        <p:txBody>
          <a:bodyPr>
            <a:noAutofit/>
          </a:bodyPr>
          <a:lstStyle/>
          <a:p>
            <a:pPr marL="0" indent="0" algn="just" fontAlgn="auto">
              <a:spcAft>
                <a:spcPts val="0"/>
              </a:spcAft>
              <a:buClr>
                <a:schemeClr val="accent3"/>
              </a:buClr>
              <a:buFont typeface="Wingdings 2"/>
              <a:buNone/>
              <a:defRPr/>
            </a:pPr>
            <a:r>
              <a:rPr lang="ru-RU" sz="1600" i="1" dirty="0"/>
              <a:t>По данным Росгидромета  2013 год в России оказался 6</a:t>
            </a:r>
            <a:r>
              <a:rPr lang="en-US" sz="1600" i="1" dirty="0"/>
              <a:t>-</a:t>
            </a:r>
            <a:r>
              <a:rPr lang="ru-RU" sz="1600" i="1" dirty="0"/>
              <a:t>м из самых теплых лет за период инструментальных наблюдений (с 1886 г.). </a:t>
            </a:r>
          </a:p>
          <a:p>
            <a:pPr marL="0" indent="0" algn="just" fontAlgn="auto">
              <a:spcAft>
                <a:spcPts val="0"/>
              </a:spcAft>
              <a:buClr>
                <a:schemeClr val="accent3"/>
              </a:buClr>
              <a:buFont typeface="Wingdings 2"/>
              <a:buNone/>
              <a:defRPr/>
            </a:pPr>
            <a:r>
              <a:rPr lang="ru-RU" sz="1600" b="1" dirty="0"/>
              <a:t>Последствия</a:t>
            </a:r>
            <a:r>
              <a:rPr lang="ru-RU" sz="1600" dirty="0"/>
              <a:t>: постепенное повышение температуры воздуха и  изменение количества атмосферных осадков, распространение инвазивных видов и др.</a:t>
            </a:r>
            <a:endParaRPr lang="ru-RU" sz="2400" dirty="0">
              <a:latin typeface="+mj-lt"/>
            </a:endParaRPr>
          </a:p>
          <a:p>
            <a:pPr marL="274320" indent="-274320" fontAlgn="auto">
              <a:spcAft>
                <a:spcPts val="0"/>
              </a:spcAft>
              <a:buClr>
                <a:schemeClr val="accent3"/>
              </a:buClr>
              <a:buFont typeface="Wingdings 2"/>
              <a:buNone/>
              <a:defRPr/>
            </a:pPr>
            <a:endParaRPr lang="ru-RU" sz="2400" dirty="0">
              <a:latin typeface="+mj-lt"/>
            </a:endParaRPr>
          </a:p>
        </p:txBody>
      </p:sp>
      <p:sp>
        <p:nvSpPr>
          <p:cNvPr id="8" name="Номер слайда 7"/>
          <p:cNvSpPr>
            <a:spLocks noGrp="1"/>
          </p:cNvSpPr>
          <p:nvPr>
            <p:ph type="sldNum" sz="quarter" idx="12"/>
          </p:nvPr>
        </p:nvSpPr>
        <p:spPr/>
        <p:txBody>
          <a:bodyPr/>
          <a:lstStyle/>
          <a:p>
            <a:pPr>
              <a:defRPr/>
            </a:pPr>
            <a:fld id="{3834EBC6-ED67-4924-B94D-404F459F3564}" type="slidenum">
              <a:rPr lang="ru-RU"/>
              <a:pPr>
                <a:defRPr/>
              </a:pPr>
              <a:t>8</a:t>
            </a:fld>
            <a:endParaRPr lang="ru-RU"/>
          </a:p>
        </p:txBody>
      </p:sp>
      <p:pic>
        <p:nvPicPr>
          <p:cNvPr id="14341" name="Рисунок 5" descr="D:\Документы\Ярославская область\Доклад 2012\Климат\page-vt_rf_gl_2011.bmp"/>
          <p:cNvPicPr>
            <a:picLocks noChangeAspect="1" noChangeArrowheads="1"/>
          </p:cNvPicPr>
          <p:nvPr/>
        </p:nvPicPr>
        <p:blipFill>
          <a:blip r:embed="rId2" cstate="print"/>
          <a:srcRect/>
          <a:stretch>
            <a:fillRect/>
          </a:stretch>
        </p:blipFill>
        <p:spPr bwMode="auto">
          <a:xfrm>
            <a:off x="1583185" y="2996952"/>
            <a:ext cx="6013151" cy="3456384"/>
          </a:xfrm>
          <a:prstGeom prst="rect">
            <a:avLst/>
          </a:prstGeom>
          <a:noFill/>
          <a:ln w="9525">
            <a:noFill/>
            <a:miter lim="800000"/>
            <a:headEnd/>
            <a:tailEnd/>
          </a:ln>
        </p:spPr>
      </p:pic>
      <p:sp>
        <p:nvSpPr>
          <p:cNvPr id="1434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latin typeface="Constantia"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836712"/>
            <a:ext cx="8219256" cy="1152128"/>
          </a:xfrm>
        </p:spPr>
        <p:txBody>
          <a:bodyPr/>
          <a:lstStyle/>
          <a:p>
            <a:pPr algn="ctr"/>
            <a:r>
              <a:rPr lang="ru-RU" sz="2000" b="1" i="1" dirty="0">
                <a:latin typeface="Arial" panose="020B0604020202020204" pitchFamily="34" charset="0"/>
                <a:cs typeface="Arial" panose="020B0604020202020204" pitchFamily="34" charset="0"/>
              </a:rPr>
              <a:t>2. «Демографический крест»</a:t>
            </a:r>
            <a:br>
              <a:rPr lang="ru-RU" sz="2000" b="1" i="1" dirty="0">
                <a:latin typeface="Arial" panose="020B0604020202020204" pitchFamily="34" charset="0"/>
                <a:cs typeface="Arial" panose="020B0604020202020204" pitchFamily="34" charset="0"/>
              </a:rPr>
            </a:br>
            <a:r>
              <a:rPr lang="ru-RU" sz="1100" b="1" i="1" dirty="0">
                <a:latin typeface="+mn-lt"/>
              </a:rPr>
              <a:t> </a:t>
            </a:r>
            <a:br>
              <a:rPr lang="ru-RU" sz="1100" b="1" i="1" dirty="0">
                <a:latin typeface="+mn-lt"/>
              </a:rPr>
            </a:br>
            <a:r>
              <a:rPr lang="ru-RU" sz="1050" b="1" dirty="0">
                <a:solidFill>
                  <a:srgbClr val="C00000"/>
                </a:solidFill>
              </a:rPr>
              <a:t>  </a:t>
            </a:r>
            <a:r>
              <a:rPr lang="ru-RU" sz="1600" b="1" dirty="0">
                <a:solidFill>
                  <a:srgbClr val="C00000"/>
                </a:solidFill>
                <a:latin typeface="+mn-lt"/>
              </a:rPr>
              <a:t>Без роста производительности труда и  </a:t>
            </a:r>
            <a:r>
              <a:rPr lang="ru-RU" sz="1600" b="1" dirty="0" err="1">
                <a:solidFill>
                  <a:srgbClr val="C00000"/>
                </a:solidFill>
                <a:latin typeface="+mn-lt"/>
              </a:rPr>
              <a:t>экомодернизации</a:t>
            </a:r>
            <a:r>
              <a:rPr lang="ru-RU" sz="1600" b="1" dirty="0">
                <a:solidFill>
                  <a:srgbClr val="C00000"/>
                </a:solidFill>
                <a:latin typeface="+mn-lt"/>
              </a:rPr>
              <a:t> сокращение численности населения РФ в трудоспособном возрасте ограничит возможности финансирования природоохранных мер за счет бюджетов.</a:t>
            </a:r>
            <a:endParaRPr lang="ru-RU" sz="1600" dirty="0">
              <a:latin typeface="+mn-lt"/>
            </a:endParaRPr>
          </a:p>
        </p:txBody>
      </p:sp>
      <p:sp>
        <p:nvSpPr>
          <p:cNvPr id="3" name="Объект 2"/>
          <p:cNvSpPr>
            <a:spLocks noGrp="1"/>
          </p:cNvSpPr>
          <p:nvPr>
            <p:ph idx="1"/>
          </p:nvPr>
        </p:nvSpPr>
        <p:spPr>
          <a:xfrm>
            <a:off x="467544" y="5157192"/>
            <a:ext cx="8229600" cy="1296144"/>
          </a:xfrm>
        </p:spPr>
        <p:txBody>
          <a:bodyPr/>
          <a:lstStyle/>
          <a:p>
            <a:pPr algn="just">
              <a:buClr>
                <a:schemeClr val="bg2">
                  <a:lumMod val="25000"/>
                </a:schemeClr>
              </a:buClr>
              <a:buSzPct val="100000"/>
              <a:buFont typeface="Arial" panose="020B0604020202020204" pitchFamily="34" charset="0"/>
              <a:buChar char="•"/>
            </a:pPr>
            <a:r>
              <a:rPr lang="ru-RU" sz="1200" dirty="0"/>
              <a:t>В ближайшие три-четыре года численность населения трудоспособного возраста в России сократится на 4 млн. человек, или на 4,6%, до 82,6 млн. человек в 2016 году. Об этом говорится в официальном прогнозе баланса трудовых ресурсов, подготовленном Министерством труда и соцзащиты РФ. Эксперты ведомства подсчитали, что сокращение численности населения в трудоспособном возрасте приведет к уменьшению числа занятых в экономике на 1,2 млн. человек, или на 1,8%. </a:t>
            </a:r>
          </a:p>
          <a:p>
            <a:pPr>
              <a:buClr>
                <a:schemeClr val="bg2">
                  <a:lumMod val="25000"/>
                </a:schemeClr>
              </a:buClr>
              <a:buSzPct val="100000"/>
              <a:buFont typeface="Arial" panose="020B0604020202020204" pitchFamily="34" charset="0"/>
              <a:buChar char="•"/>
            </a:pPr>
            <a:r>
              <a:rPr lang="ru-RU" sz="1200" dirty="0"/>
              <a:t>Подробнее на «БИЗНЕС </a:t>
            </a:r>
            <a:r>
              <a:rPr lang="en-US" sz="1200" dirty="0"/>
              <a:t>Online</a:t>
            </a:r>
            <a:r>
              <a:rPr lang="ru-RU" sz="1200" dirty="0"/>
              <a:t>»:  </a:t>
            </a:r>
            <a:r>
              <a:rPr lang="en-US" sz="1200" dirty="0"/>
              <a:t>http</a:t>
            </a:r>
            <a:r>
              <a:rPr lang="ru-RU" sz="1200" dirty="0"/>
              <a:t>://</a:t>
            </a:r>
            <a:r>
              <a:rPr lang="en-US" sz="1200" dirty="0"/>
              <a:t>www</a:t>
            </a:r>
            <a:r>
              <a:rPr lang="ru-RU" sz="1200" dirty="0"/>
              <a:t>.</a:t>
            </a:r>
            <a:r>
              <a:rPr lang="en-US" sz="1200" dirty="0"/>
              <a:t>business</a:t>
            </a:r>
            <a:r>
              <a:rPr lang="ru-RU" sz="1200" dirty="0"/>
              <a:t>-</a:t>
            </a:r>
            <a:r>
              <a:rPr lang="en-US" sz="1200" dirty="0" err="1"/>
              <a:t>gazeta</a:t>
            </a:r>
            <a:r>
              <a:rPr lang="ru-RU" sz="1200" dirty="0"/>
              <a:t>.</a:t>
            </a:r>
            <a:r>
              <a:rPr lang="en-US" sz="1200" dirty="0" err="1"/>
              <a:t>ru</a:t>
            </a:r>
            <a:r>
              <a:rPr lang="ru-RU" sz="1200" dirty="0"/>
              <a:t>/</a:t>
            </a:r>
            <a:r>
              <a:rPr lang="en-US" sz="1200" dirty="0"/>
              <a:t>article</a:t>
            </a:r>
            <a:r>
              <a:rPr lang="ru-RU" sz="1200" dirty="0"/>
              <a:t>/93731/</a:t>
            </a:r>
          </a:p>
        </p:txBody>
      </p:sp>
      <p:sp>
        <p:nvSpPr>
          <p:cNvPr id="4" name="Номер слайда 3"/>
          <p:cNvSpPr>
            <a:spLocks noGrp="1"/>
          </p:cNvSpPr>
          <p:nvPr>
            <p:ph type="sldNum" sz="quarter" idx="12"/>
          </p:nvPr>
        </p:nvSpPr>
        <p:spPr/>
        <p:txBody>
          <a:bodyPr/>
          <a:lstStyle/>
          <a:p>
            <a:pPr>
              <a:defRPr/>
            </a:pPr>
            <a:fld id="{3D87BCC6-FDE2-4C92-9BEF-1AEA66466CC6}" type="slidenum">
              <a:rPr lang="ru-RU" smtClean="0"/>
              <a:pPr>
                <a:defRPr/>
              </a:pPr>
              <a:t>9</a:t>
            </a:fld>
            <a:endParaRPr lang="ru-RU"/>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475656" y="2132856"/>
            <a:ext cx="6192688"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0904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3.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Другая 22">
      <a:dk1>
        <a:sysClr val="windowText" lastClr="000000"/>
      </a:dk1>
      <a:lt1>
        <a:sysClr val="window" lastClr="FFFFFF"/>
      </a:lt1>
      <a:dk2>
        <a:srgbClr val="04617B"/>
      </a:dk2>
      <a:lt2>
        <a:srgbClr val="DBF5F9"/>
      </a:lt2>
      <a:accent1>
        <a:srgbClr val="E3B653"/>
      </a:accent1>
      <a:accent2>
        <a:srgbClr val="009DD9"/>
      </a:accent2>
      <a:accent3>
        <a:srgbClr val="0BD0D9"/>
      </a:accent3>
      <a:accent4>
        <a:srgbClr val="F4DB6F"/>
      </a:accent4>
      <a:accent5>
        <a:srgbClr val="EDC311"/>
      </a:accent5>
      <a:accent6>
        <a:srgbClr val="D28A3A"/>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Другая 22">
    <a:dk1>
      <a:sysClr val="windowText" lastClr="000000"/>
    </a:dk1>
    <a:lt1>
      <a:sysClr val="window" lastClr="FFFFFF"/>
    </a:lt1>
    <a:dk2>
      <a:srgbClr val="04617B"/>
    </a:dk2>
    <a:lt2>
      <a:srgbClr val="DBF5F9"/>
    </a:lt2>
    <a:accent1>
      <a:srgbClr val="E3B653"/>
    </a:accent1>
    <a:accent2>
      <a:srgbClr val="009DD9"/>
    </a:accent2>
    <a:accent3>
      <a:srgbClr val="0BD0D9"/>
    </a:accent3>
    <a:accent4>
      <a:srgbClr val="F4DB6F"/>
    </a:accent4>
    <a:accent5>
      <a:srgbClr val="EDC311"/>
    </a:accent5>
    <a:accent6>
      <a:srgbClr val="D28A3A"/>
    </a:accent6>
    <a:hlink>
      <a:srgbClr val="E2D700"/>
    </a:hlink>
    <a:folHlink>
      <a:srgbClr val="85DFD0"/>
    </a:folHlink>
  </a:clrScheme>
</a:themeOverride>
</file>

<file path=ppt/theme/themeOverride2.xml><?xml version="1.0" encoding="utf-8"?>
<a:themeOverride xmlns:a="http://schemas.openxmlformats.org/drawingml/2006/main">
  <a:clrScheme name="Другая 22">
    <a:dk1>
      <a:sysClr val="windowText" lastClr="000000"/>
    </a:dk1>
    <a:lt1>
      <a:sysClr val="window" lastClr="FFFFFF"/>
    </a:lt1>
    <a:dk2>
      <a:srgbClr val="04617B"/>
    </a:dk2>
    <a:lt2>
      <a:srgbClr val="DBF5F9"/>
    </a:lt2>
    <a:accent1>
      <a:srgbClr val="E3B653"/>
    </a:accent1>
    <a:accent2>
      <a:srgbClr val="009DD9"/>
    </a:accent2>
    <a:accent3>
      <a:srgbClr val="0BD0D9"/>
    </a:accent3>
    <a:accent4>
      <a:srgbClr val="F4DB6F"/>
    </a:accent4>
    <a:accent5>
      <a:srgbClr val="EDC311"/>
    </a:accent5>
    <a:accent6>
      <a:srgbClr val="D28A3A"/>
    </a:accent6>
    <a:hlink>
      <a:srgbClr val="E2D700"/>
    </a:hlink>
    <a:folHlink>
      <a:srgbClr val="85DFD0"/>
    </a:folHlink>
  </a:clrScheme>
</a:themeOverride>
</file>

<file path=ppt/theme/themeOverride3.xml><?xml version="1.0" encoding="utf-8"?>
<a:themeOverride xmlns:a="http://schemas.openxmlformats.org/drawingml/2006/main">
  <a:clrScheme name="Другая 22">
    <a:dk1>
      <a:sysClr val="windowText" lastClr="000000"/>
    </a:dk1>
    <a:lt1>
      <a:sysClr val="window" lastClr="FFFFFF"/>
    </a:lt1>
    <a:dk2>
      <a:srgbClr val="04617B"/>
    </a:dk2>
    <a:lt2>
      <a:srgbClr val="DBF5F9"/>
    </a:lt2>
    <a:accent1>
      <a:srgbClr val="E3B653"/>
    </a:accent1>
    <a:accent2>
      <a:srgbClr val="009DD9"/>
    </a:accent2>
    <a:accent3>
      <a:srgbClr val="0BD0D9"/>
    </a:accent3>
    <a:accent4>
      <a:srgbClr val="F4DB6F"/>
    </a:accent4>
    <a:accent5>
      <a:srgbClr val="EDC311"/>
    </a:accent5>
    <a:accent6>
      <a:srgbClr val="D28A3A"/>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ppt/theme/themeOverride4.xml><?xml version="1.0" encoding="utf-8"?>
<a:themeOverride xmlns:a="http://schemas.openxmlformats.org/drawingml/2006/main">
  <a:clrScheme name="Другая 22">
    <a:dk1>
      <a:sysClr val="windowText" lastClr="000000"/>
    </a:dk1>
    <a:lt1>
      <a:sysClr val="window" lastClr="FFFFFF"/>
    </a:lt1>
    <a:dk2>
      <a:srgbClr val="04617B"/>
    </a:dk2>
    <a:lt2>
      <a:srgbClr val="DBF5F9"/>
    </a:lt2>
    <a:accent1>
      <a:srgbClr val="E3B653"/>
    </a:accent1>
    <a:accent2>
      <a:srgbClr val="009DD9"/>
    </a:accent2>
    <a:accent3>
      <a:srgbClr val="0BD0D9"/>
    </a:accent3>
    <a:accent4>
      <a:srgbClr val="F4DB6F"/>
    </a:accent4>
    <a:accent5>
      <a:srgbClr val="EDC311"/>
    </a:accent5>
    <a:accent6>
      <a:srgbClr val="D28A3A"/>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
  <TotalTime>3498</TotalTime>
  <Words>5430</Words>
  <Application>Microsoft Office PowerPoint</Application>
  <PresentationFormat>Экран (4:3)</PresentationFormat>
  <Paragraphs>980</Paragraphs>
  <Slides>44</Slides>
  <Notes>1</Notes>
  <HiddenSlides>0</HiddenSlides>
  <MMClips>0</MMClips>
  <ScaleCrop>false</ScaleCrop>
  <HeadingPairs>
    <vt:vector size="8" baseType="variant">
      <vt:variant>
        <vt:lpstr>Использованные шрифты</vt:lpstr>
      </vt:variant>
      <vt:variant>
        <vt:i4>5</vt:i4>
      </vt:variant>
      <vt:variant>
        <vt:lpstr>Тема</vt:lpstr>
      </vt:variant>
      <vt:variant>
        <vt:i4>1</vt:i4>
      </vt:variant>
      <vt:variant>
        <vt:lpstr>Внедренные серверы OLE</vt:lpstr>
      </vt:variant>
      <vt:variant>
        <vt:i4>1</vt:i4>
      </vt:variant>
      <vt:variant>
        <vt:lpstr>Заголовки слайдов</vt:lpstr>
      </vt:variant>
      <vt:variant>
        <vt:i4>44</vt:i4>
      </vt:variant>
    </vt:vector>
  </HeadingPairs>
  <TitlesOfParts>
    <vt:vector size="51" baseType="lpstr">
      <vt:lpstr>Arial</vt:lpstr>
      <vt:lpstr>Calibri</vt:lpstr>
      <vt:lpstr>Constantia</vt:lpstr>
      <vt:lpstr>Times New Roman</vt:lpstr>
      <vt:lpstr>Wingdings 2</vt:lpstr>
      <vt:lpstr>Поток</vt:lpstr>
      <vt:lpstr>Диаграмма</vt:lpstr>
      <vt:lpstr>Экономический транзит и охрана природы</vt:lpstr>
      <vt:lpstr>   СТРАТЕГИЯ НАЦИОНАЛЬНОЙ БЕЗОПАСНОСТИ РОССИЙСКОЙ ФЕДЕРАЦИИ  Указ Президента Российской Федерации от 31.12.2015 № 683  «О Стратегии национальной безопасности  Российской Федерации»</vt:lpstr>
      <vt:lpstr>Презентация PowerPoint</vt:lpstr>
      <vt:lpstr>Презентация PowerPoint</vt:lpstr>
      <vt:lpstr>Презентация PowerPoint</vt:lpstr>
      <vt:lpstr>Что объединяет системные экономические кризисы, связанные с переходом к новому инновационному циклу, применительно к природоохранной деятельности?</vt:lpstr>
      <vt:lpstr>Основные ограничения  выбора методов природоохранного регулирования в  регионах России в первой трети XXI века</vt:lpstr>
      <vt:lpstr>        1. «Нарастание климатических изменений»   Угрозы: возрастание стока рек, что предполагает пересчет надежности ГТС;  распространение чужеродных видов растений и животных, а также болезней.</vt:lpstr>
      <vt:lpstr>2. «Демографический крест»     Без роста производительности труда и  экомодернизации сокращение численности населения РФ в трудоспособном возрасте ограничит возможности финансирования природоохранных мер за счет бюджетов.</vt:lpstr>
      <vt:lpstr>3.1 «Ресурсная зависимость»  Структура экспорта России зависит от спроса на сырьевых рынках. Машиностроение и оборудование составляет только 5%  (2012)</vt:lpstr>
      <vt:lpstr>3.2 «Социально опасная истощимость природного капитала»    Рост волатильности  цен и спроса на мировых рынках сырья и очевидные ограничения их существенного роста не оставляют шансов  на устойчивое развитие без экомодернизации и повышения доли нового машиностроения  в  формировании богатства страны.</vt:lpstr>
      <vt:lpstr>4. «Сжатие экономически выгодного пространства»   Повышение доли городского населения, тенденции обезлюдивания удаленных территорий, не имеющих признаков уникальности. Значительный  рост экономической привлекательности приморских территорий (в т.ч. рукотворных)  и нарастание проблем развития внутриконтинентальных. Обостряются проблемы загрязнения воздуха, прошлых загрязнений; требуется корректировка всей системы развития особо охраняемых природных территорий.</vt:lpstr>
      <vt:lpstr>5. «Ножницы конкурентоспособности» и «институциональные разрывы» Высокие издержки на труд на фоне слабых институтов и низкой производительности труда относительно других стран, что ограничивает возможности экомодернизации. Требуется обеспечить «переток» капитала из ресурсных  «коричневых» отраслей в новое машиностроение и отрасли «зеленой» экономики и создание рабочих мест</vt:lpstr>
      <vt:lpstr>Основные подходы  к понятию «зеленой» экономики</vt:lpstr>
      <vt:lpstr>Принципы формирования «зеленой» экономики в Российской Федерации</vt:lpstr>
      <vt:lpstr>Основные положения и направления действий по переходу к «зеленой» экономике</vt:lpstr>
      <vt:lpstr>Практические примеры</vt:lpstr>
      <vt:lpstr>1.Социокультурная доминанта устойчивого развития территории</vt:lpstr>
      <vt:lpstr>2. Гармонизация целей устойчивого развития территорий</vt:lpstr>
      <vt:lpstr>Презентация PowerPoint</vt:lpstr>
      <vt:lpstr>Презентация PowerPoint</vt:lpstr>
      <vt:lpstr>Системный подход к «зеленой» экономике на устойчивой основе и природоохранное нормирование на основе наилучших доступных технологий</vt:lpstr>
      <vt:lpstr>3. Системный подход к «зеленой» экономике предполагает изменение оценочных показателей роста</vt:lpstr>
      <vt:lpstr>4. Учет институциональных особенностей при импортировании природоохранных механизмов</vt:lpstr>
      <vt:lpstr>5. Устойчивое развитие и «зеленая» экономика в региональных экологических стратегиях</vt:lpstr>
      <vt:lpstr>Презентация PowerPoint</vt:lpstr>
      <vt:lpstr>Презентация PowerPoint</vt:lpstr>
      <vt:lpstr>6. Природоохранное планирование на местном уровне: ориентация на мнения и потребности людей</vt:lpstr>
      <vt:lpstr>7. «Город для женщин и детей» – новый подход к планированию развития городских территорий</vt:lpstr>
      <vt:lpstr>8. Природный бюджет как инновационный механизм рационального природопользования и устойчивого развития</vt:lpstr>
      <vt:lpstr>9. Учет поведенческих предпочтений жителей при организации водоснабжения сельских поселений</vt:lpstr>
      <vt:lpstr>Презентация PowerPoint</vt:lpstr>
      <vt:lpstr>10. Оценки природных ресурсов и экосистемных услуг на микроуровне как индикаторы поведенческих особенностей в сфере природопользования</vt:lpstr>
      <vt:lpstr>Презентация PowerPoint</vt:lpstr>
      <vt:lpstr>11. Денежные оценки природных ресурсов и экосистемных услуг в территориальном развитии: изменение подходов</vt:lpstr>
      <vt:lpstr>Презентация PowerPoint</vt:lpstr>
      <vt:lpstr>Презентация PowerPoint</vt:lpstr>
      <vt:lpstr>12. Повышение заинтересованности местного населения и бизнеса в сохранении ООПТ: корректировка управления и планирования</vt:lpstr>
      <vt:lpstr>Презентация PowerPoint</vt:lpstr>
      <vt:lpstr>13. Профилактика конфликтов в природопользовании на локальном уровне</vt:lpstr>
      <vt:lpstr>14. Экологизация промышленных территорий в условиях перехода к «зеленой» экономике и устойчивому развитию городской среды</vt:lpstr>
      <vt:lpstr>15. Территориальный синтез экологической отчетности и экологических докладов</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титул</dc:title>
  <dc:creator>FGA</dc:creator>
  <cp:lastModifiedBy>aistbeta</cp:lastModifiedBy>
  <cp:revision>377</cp:revision>
  <cp:lastPrinted>2016-11-08T11:15:15Z</cp:lastPrinted>
  <dcterms:created xsi:type="dcterms:W3CDTF">2012-11-19T14:43:59Z</dcterms:created>
  <dcterms:modified xsi:type="dcterms:W3CDTF">2020-08-23T09:13:33Z</dcterms:modified>
</cp:coreProperties>
</file>